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03" r:id="rId3"/>
    <p:sldId id="301" r:id="rId4"/>
    <p:sldId id="264" r:id="rId5"/>
    <p:sldId id="276" r:id="rId6"/>
    <p:sldId id="316" r:id="rId7"/>
    <p:sldId id="277" r:id="rId8"/>
    <p:sldId id="265" r:id="rId9"/>
    <p:sldId id="288" r:id="rId10"/>
    <p:sldId id="315" r:id="rId11"/>
    <p:sldId id="312" r:id="rId12"/>
    <p:sldId id="313" r:id="rId13"/>
    <p:sldId id="314" r:id="rId14"/>
    <p:sldId id="304" r:id="rId15"/>
    <p:sldId id="329" r:id="rId16"/>
    <p:sldId id="263" r:id="rId17"/>
    <p:sldId id="278" r:id="rId18"/>
    <p:sldId id="279" r:id="rId19"/>
    <p:sldId id="280" r:id="rId20"/>
    <p:sldId id="291" r:id="rId21"/>
    <p:sldId id="258" r:id="rId22"/>
    <p:sldId id="281" r:id="rId23"/>
    <p:sldId id="260" r:id="rId24"/>
    <p:sldId id="332" r:id="rId25"/>
    <p:sldId id="330" r:id="rId26"/>
    <p:sldId id="292" r:id="rId27"/>
    <p:sldId id="309" r:id="rId28"/>
    <p:sldId id="331" r:id="rId29"/>
    <p:sldId id="342" r:id="rId30"/>
    <p:sldId id="305" r:id="rId31"/>
    <p:sldId id="282" r:id="rId32"/>
    <p:sldId id="294" r:id="rId33"/>
    <p:sldId id="293" r:id="rId34"/>
    <p:sldId id="295" r:id="rId35"/>
    <p:sldId id="306" r:id="rId36"/>
    <p:sldId id="284" r:id="rId37"/>
    <p:sldId id="300" r:id="rId38"/>
    <p:sldId id="298" r:id="rId39"/>
    <p:sldId id="311" r:id="rId40"/>
    <p:sldId id="296" r:id="rId41"/>
    <p:sldId id="310" r:id="rId42"/>
    <p:sldId id="307" r:id="rId43"/>
    <p:sldId id="317" r:id="rId44"/>
    <p:sldId id="333" r:id="rId45"/>
    <p:sldId id="340" r:id="rId46"/>
    <p:sldId id="318" r:id="rId47"/>
    <p:sldId id="341" r:id="rId48"/>
    <p:sldId id="320" r:id="rId49"/>
    <p:sldId id="321" r:id="rId50"/>
    <p:sldId id="319" r:id="rId51"/>
    <p:sldId id="343" r:id="rId52"/>
    <p:sldId id="323" r:id="rId53"/>
    <p:sldId id="322" r:id="rId54"/>
    <p:sldId id="344" r:id="rId55"/>
    <p:sldId id="325" r:id="rId56"/>
    <p:sldId id="334" r:id="rId57"/>
    <p:sldId id="327" r:id="rId58"/>
    <p:sldId id="339" r:id="rId59"/>
    <p:sldId id="338" r:id="rId60"/>
    <p:sldId id="335" r:id="rId61"/>
    <p:sldId id="326" r:id="rId62"/>
    <p:sldId id="337" r:id="rId63"/>
    <p:sldId id="328" r:id="rId64"/>
    <p:sldId id="336" r:id="rId65"/>
    <p:sldId id="283" r:id="rId66"/>
    <p:sldId id="285" r:id="rId67"/>
    <p:sldId id="308" r:id="rId68"/>
    <p:sldId id="272" r:id="rId69"/>
    <p:sldId id="289" r:id="rId70"/>
    <p:sldId id="287" r:id="rId71"/>
    <p:sldId id="273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E391C-87F8-4588-B3C5-4D02A0F76ECA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3964C-F82E-4B62-88FA-AA1233B6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11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696C5-894B-45A8-9D2B-7CCFF0C3A0F4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F2ED2-5814-4E35-82AE-8FFF875E2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3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F2ED2-5814-4E35-82AE-8FFF875E29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1248-3E80-477E-8816-3AB8E8423AE4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6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EE57-50DC-48B7-8F80-28B3212042F4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16B-A2C0-4C31-9703-A2A180C04097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6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260E-4D0C-4E16-BB54-08C85B3A061C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8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8E33-BDA9-4D66-9085-699DC1A3BC7A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FAC0-49D1-48F4-B305-E8A4D33F39D9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5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0D28-6F5A-4AC0-9F9F-291C0047CDC0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8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E06E-B6A2-43C3-BB8A-89820BA64A2B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0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1E7D-3629-40FF-A3B8-3682B2E181A5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5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C500-917D-4316-AC4A-7108BFF9C541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0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334A-38CB-44D7-B88E-6840880E881A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6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BB26-6666-4458-8E7B-8D411FE2735C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E879-9109-4911-B1B6-9098244577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7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naviaglonass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emf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5000" intensity="1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4"/>
          <a:stretch/>
        </p:blipFill>
        <p:spPr bwMode="auto">
          <a:xfrm>
            <a:off x="-23597" y="761757"/>
            <a:ext cx="9165117" cy="609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761" y="342900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ГЛОНАСС/GPS-модули НАВИА</a:t>
            </a:r>
            <a:br>
              <a:rPr lang="ru-RU" sz="2800" b="1" dirty="0" smtClean="0"/>
            </a:br>
            <a:r>
              <a:rPr lang="en-US" sz="4800" b="1" dirty="0" smtClean="0"/>
              <a:t>GL8088s </a:t>
            </a:r>
            <a:r>
              <a:rPr lang="ru-RU" sz="4800" b="1" dirty="0" smtClean="0"/>
              <a:t>и </a:t>
            </a:r>
            <a:r>
              <a:rPr lang="en-US" sz="4800" b="1" dirty="0" smtClean="0"/>
              <a:t>ML8088s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165304"/>
            <a:ext cx="6400800" cy="6229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докладчик Владимир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Осадчий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3902525" y="1888366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15" y="2712736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6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Применяемый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чипсет</a:t>
            </a:r>
          </a:p>
          <a:p>
            <a:r>
              <a:rPr lang="ru-RU" dirty="0"/>
              <a:t>Производственный статус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Технические характеристики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Подключение модулей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Демонстрационные платы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Демонстрационная программа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Особенности применения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Перспективы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5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8683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 smtClean="0">
                <a:solidFill>
                  <a:schemeClr val="bg1"/>
                </a:solidFill>
              </a:rPr>
              <a:t>-модули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53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Вариант исполнения «Стандарт»</a:t>
            </a:r>
          </a:p>
          <a:p>
            <a:pPr lvl="1">
              <a:defRPr/>
            </a:pPr>
            <a:r>
              <a:rPr lang="en-US" b="1" dirty="0" smtClean="0"/>
              <a:t>GL8088s</a:t>
            </a:r>
            <a:r>
              <a:rPr lang="ru-RU" dirty="0" smtClean="0"/>
              <a:t> 	размер: 33,2 </a:t>
            </a:r>
            <a:r>
              <a:rPr lang="ru-RU" dirty="0"/>
              <a:t>× </a:t>
            </a:r>
            <a:r>
              <a:rPr lang="ru-RU" dirty="0" smtClean="0"/>
              <a:t>35,5 </a:t>
            </a:r>
            <a:r>
              <a:rPr lang="ru-RU" dirty="0"/>
              <a:t>× </a:t>
            </a:r>
            <a:r>
              <a:rPr lang="ru-RU" dirty="0" smtClean="0"/>
              <a:t>3,8 мм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buFont typeface="Arial" charset="0"/>
              <a:buNone/>
              <a:defRPr/>
            </a:pPr>
            <a:endParaRPr lang="ru-RU" dirty="0" smtClean="0"/>
          </a:p>
          <a:p>
            <a:pPr lvl="1" eaLnBrk="1" hangingPunct="1">
              <a:buFontTx/>
              <a:buChar char="-"/>
              <a:defRPr/>
            </a:pPr>
            <a:r>
              <a:rPr lang="ru-RU" sz="2000" dirty="0" smtClean="0"/>
              <a:t>Статус – в производстве (серия)</a:t>
            </a:r>
          </a:p>
          <a:p>
            <a:pPr lvl="1" eaLnBrk="1" hangingPunct="1">
              <a:buFontTx/>
              <a:buChar char="-"/>
              <a:defRPr/>
            </a:pPr>
            <a:r>
              <a:rPr lang="ru-RU" sz="2000" dirty="0" smtClean="0"/>
              <a:t>Сертификация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marL="457200" lvl="1" indent="0" eaLnBrk="1" hangingPunct="1">
              <a:buNone/>
              <a:defRPr/>
            </a:pPr>
            <a:r>
              <a:rPr lang="ru-RU" sz="2000" dirty="0"/>
              <a:t>	</a:t>
            </a:r>
            <a:r>
              <a:rPr lang="ru-RU" sz="2000" dirty="0" smtClean="0"/>
              <a:t>– имеется </a:t>
            </a:r>
            <a:r>
              <a:rPr lang="ru-RU" sz="2000" dirty="0"/>
              <a:t>д</a:t>
            </a:r>
            <a:r>
              <a:rPr lang="ru-RU" sz="2000" dirty="0" smtClean="0"/>
              <a:t>обровольный сертификат «БАЗИС»</a:t>
            </a:r>
            <a:endParaRPr lang="en-US" sz="2000" dirty="0" smtClean="0"/>
          </a:p>
          <a:p>
            <a:pPr marL="457200" lvl="1" indent="0">
              <a:buNone/>
              <a:defRPr/>
            </a:pPr>
            <a:r>
              <a:rPr lang="en-US" sz="2000" dirty="0"/>
              <a:t> </a:t>
            </a:r>
            <a:r>
              <a:rPr lang="ru-RU" sz="2000" dirty="0" smtClean="0"/>
              <a:t>	– </a:t>
            </a:r>
            <a:r>
              <a:rPr lang="ru-RU" sz="2000" dirty="0"/>
              <a:t>о</a:t>
            </a:r>
            <a:r>
              <a:rPr lang="ru-RU" sz="2000" dirty="0" smtClean="0"/>
              <a:t>формляется обязательный сертификат ГОССТАНДАРТ на средство изменения (пройдены испытания на -50…+90 С°</a:t>
            </a:r>
            <a:r>
              <a:rPr lang="ru-RU" sz="2000" dirty="0"/>
              <a:t>,</a:t>
            </a:r>
            <a:r>
              <a:rPr lang="ru-RU" sz="2000" dirty="0" smtClean="0"/>
              <a:t>  есть письмо от ВНИИФТРИ)</a:t>
            </a:r>
          </a:p>
          <a:p>
            <a:pPr lvl="1" eaLnBrk="1" hangingPunct="1">
              <a:buFont typeface="Arial" charset="0"/>
              <a:buNone/>
              <a:defRPr/>
            </a:pPr>
            <a:endParaRPr lang="ru-RU" dirty="0" smtClean="0"/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13319" name="Рисунок 9" descr="G:\ГЛОНАСС\Прототип\Новая версия\photo\IMG_2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9422" r="16051" b="10921"/>
          <a:stretch>
            <a:fillRect/>
          </a:stretch>
        </p:blipFill>
        <p:spPr bwMode="auto">
          <a:xfrm>
            <a:off x="2987675" y="2060575"/>
            <a:ext cx="13319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1042988" y="206057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00" b="88667" l="20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14000"/>
          <a:stretch>
            <a:fillRect/>
          </a:stretch>
        </p:blipFill>
        <p:spPr bwMode="auto">
          <a:xfrm>
            <a:off x="4859338" y="2133600"/>
            <a:ext cx="1905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AECCC-4632-4A78-96EE-AE70352FB35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809"/>
            <a:ext cx="8229600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Производственный статус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Вариант исполнения «Микро»</a:t>
            </a:r>
          </a:p>
          <a:p>
            <a:pPr lvl="1"/>
            <a:r>
              <a:rPr lang="en-US" b="1" dirty="0" smtClean="0"/>
              <a:t>ML8088s</a:t>
            </a:r>
            <a:r>
              <a:rPr lang="ru-RU" dirty="0" smtClean="0"/>
              <a:t>	 размер: 13 × 15 </a:t>
            </a:r>
            <a:r>
              <a:rPr lang="ru-RU" dirty="0"/>
              <a:t>× </a:t>
            </a:r>
            <a:r>
              <a:rPr lang="ru-RU" dirty="0" smtClean="0"/>
              <a:t>2,8 мм</a:t>
            </a:r>
          </a:p>
          <a:p>
            <a:pPr marL="457200" lvl="1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Наш микромодуль действительно «МИКРО</a:t>
            </a:r>
            <a:r>
              <a:rPr lang="ru-RU" sz="2400" b="1" dirty="0" smtClean="0">
                <a:solidFill>
                  <a:srgbClr val="002060"/>
                </a:solidFill>
              </a:rPr>
              <a:t>»!!!</a:t>
            </a:r>
            <a:endParaRPr lang="ru-RU" sz="2400" b="1" dirty="0">
              <a:solidFill>
                <a:srgbClr val="002060"/>
              </a:solidFill>
            </a:endParaRPr>
          </a:p>
          <a:p>
            <a:pPr lvl="1" eaLnBrk="1" hangingPunct="1"/>
            <a:endParaRPr lang="ru-RU" sz="2000" dirty="0" smtClean="0"/>
          </a:p>
          <a:p>
            <a:pPr lvl="1" eaLnBrk="1" hangingPunct="1"/>
            <a:endParaRPr lang="ru-RU" sz="2000" dirty="0" smtClean="0"/>
          </a:p>
          <a:p>
            <a:pPr lvl="1" eaLnBrk="1" hangingPunct="1"/>
            <a:endParaRPr lang="ru-RU" sz="2000" dirty="0" smtClean="0"/>
          </a:p>
          <a:p>
            <a:pPr lvl="1">
              <a:buFontTx/>
              <a:buChar char="-"/>
            </a:pPr>
            <a:r>
              <a:rPr lang="ru-RU" sz="2000" dirty="0" err="1" smtClean="0"/>
              <a:t>Схемотехника</a:t>
            </a:r>
            <a:r>
              <a:rPr lang="ru-RU" sz="2000" dirty="0" smtClean="0"/>
              <a:t>, </a:t>
            </a:r>
            <a:r>
              <a:rPr lang="ru-RU" sz="2000" dirty="0"/>
              <a:t>аналогичная </a:t>
            </a:r>
            <a:r>
              <a:rPr lang="en-US" sz="2000" dirty="0" smtClean="0"/>
              <a:t>GL8088s</a:t>
            </a:r>
            <a:r>
              <a:rPr lang="ru-RU" sz="2000" dirty="0" smtClean="0"/>
              <a:t>: </a:t>
            </a:r>
            <a:r>
              <a:rPr lang="en-US" sz="2000" dirty="0" smtClean="0"/>
              <a:t> </a:t>
            </a:r>
            <a:r>
              <a:rPr lang="ru-RU" sz="2000" dirty="0" smtClean="0"/>
              <a:t>применены </a:t>
            </a:r>
            <a:r>
              <a:rPr lang="ru-RU" sz="2000" dirty="0"/>
              <a:t>микрокомпоненты, минимизированы связи – выше чувствительность и качество приёма</a:t>
            </a:r>
            <a:r>
              <a:rPr lang="ru-RU" sz="2000" dirty="0" smtClean="0"/>
              <a:t>!</a:t>
            </a:r>
            <a:endParaRPr lang="ru-RU" sz="2000" dirty="0"/>
          </a:p>
          <a:p>
            <a:pPr lvl="1" eaLnBrk="1" hangingPunct="1">
              <a:buFont typeface="Arial" charset="0"/>
              <a:buNone/>
            </a:pPr>
            <a:r>
              <a:rPr lang="ru-RU" sz="2000" dirty="0" smtClean="0"/>
              <a:t>-	Статус: образцы доступны на заказ</a:t>
            </a:r>
          </a:p>
          <a:p>
            <a:pPr lvl="1">
              <a:buNone/>
            </a:pPr>
            <a:r>
              <a:rPr lang="ru-RU" sz="2000" dirty="0" smtClean="0"/>
              <a:t>-	1-я производственная партия: конец февраля 2012 г</a:t>
            </a:r>
            <a:r>
              <a:rPr lang="ru-RU" sz="2000" dirty="0"/>
              <a:t>. – </a:t>
            </a:r>
            <a:r>
              <a:rPr lang="ru-RU" sz="2000" dirty="0" smtClean="0"/>
              <a:t>5000 штук.  </a:t>
            </a:r>
            <a:r>
              <a:rPr lang="ru-RU" sz="2000" dirty="0"/>
              <a:t>П</a:t>
            </a:r>
            <a:r>
              <a:rPr lang="ru-RU" sz="2000" dirty="0" smtClean="0"/>
              <a:t>ринимаются заказы!</a:t>
            </a:r>
          </a:p>
          <a:p>
            <a:pPr lvl="1">
              <a:buFontTx/>
              <a:buChar char="-"/>
            </a:pPr>
            <a:r>
              <a:rPr lang="ru-RU" sz="2000" dirty="0" smtClean="0"/>
              <a:t>Далее: март 2012 г</a:t>
            </a:r>
            <a:r>
              <a:rPr lang="ru-RU" sz="2000" dirty="0"/>
              <a:t>. – </a:t>
            </a:r>
            <a:r>
              <a:rPr lang="ru-RU" sz="2000" dirty="0" smtClean="0"/>
              <a:t>10000 штук</a:t>
            </a:r>
          </a:p>
          <a:p>
            <a:pPr lvl="1">
              <a:buFontTx/>
              <a:buChar char="-"/>
            </a:pPr>
            <a:r>
              <a:rPr lang="ru-RU" sz="2000" dirty="0" smtClean="0"/>
              <a:t>Сертификация ГОССТАНДАРТ</a:t>
            </a:r>
            <a:r>
              <a:rPr lang="ru-RU" sz="2000" dirty="0"/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конец февраля (-50…+90 С°) одновременно с </a:t>
            </a:r>
            <a:r>
              <a:rPr lang="en-US" sz="2000" dirty="0" smtClean="0"/>
              <a:t>GL8088s</a:t>
            </a:r>
            <a:r>
              <a:rPr lang="ru-RU" sz="2000" dirty="0" smtClean="0"/>
              <a:t> </a:t>
            </a:r>
          </a:p>
          <a:p>
            <a:pPr lvl="1" eaLnBrk="1" hangingPunct="1"/>
            <a:endParaRPr lang="ru-RU" dirty="0" smtClean="0"/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98" y="2621025"/>
            <a:ext cx="587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CF997-A2F1-4984-89C4-B7DBDA1CBA66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2" name="Picture 11" descr="C:\Users\andrey.rusak\Desktop\ГЛОНАСС ВСЁ\Наш модуль ML8088s\ML8088s+1k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100000" l="1235" r="100000">
                        <a14:foregroundMark x1="20247" y1="32922" x2="18519" y2="68724"/>
                        <a14:foregroundMark x1="34815" y1="37860" x2="40988" y2="55144"/>
                        <a14:foregroundMark x1="23210" y1="13169" x2="23210" y2="13169"/>
                        <a14:foregroundMark x1="29383" y1="13169" x2="29383" y2="13169"/>
                        <a14:foregroundMark x1="36049" y1="18107" x2="36049" y2="18107"/>
                        <a14:foregroundMark x1="41728" y1="24691" x2="41728" y2="24691"/>
                        <a14:foregroundMark x1="43951" y1="30453" x2="47654" y2="44033"/>
                        <a14:foregroundMark x1="47160" y1="53909" x2="43951" y2="66667"/>
                        <a14:foregroundMark x1="42469" y1="68724" x2="37284" y2="77366"/>
                        <a14:foregroundMark x1="35309" y1="69136" x2="20494" y2="75720"/>
                        <a14:foregroundMark x1="17531" y1="75309" x2="20494" y2="78189"/>
                        <a14:foregroundMark x1="45185" y1="68724" x2="45185" y2="62551"/>
                        <a14:foregroundMark x1="43210" y1="73663" x2="33827" y2="81481"/>
                        <a14:foregroundMark x1="31111" y1="83128" x2="24691" y2="83951"/>
                        <a14:foregroundMark x1="25432" y1="84362" x2="14568" y2="78601"/>
                        <a14:foregroundMark x1="30370" y1="86008" x2="35802" y2="82716"/>
                        <a14:foregroundMark x1="28889" y1="87654" x2="25432" y2="87654"/>
                        <a14:foregroundMark x1="60000" y1="80247" x2="93827" y2="79835"/>
                        <a14:foregroundMark x1="49136" y1="55967" x2="48642" y2="46914"/>
                        <a14:foregroundMark x1="49383" y1="45679" x2="47407" y2="33333"/>
                        <a14:foregroundMark x1="25679" y1="19753" x2="14074" y2="32099"/>
                        <a14:foregroundMark x1="44938" y1="27984" x2="43704" y2="24280"/>
                        <a14:foregroundMark x1="42716" y1="22634" x2="42716" y2="22634"/>
                        <a14:foregroundMark x1="41481" y1="20988" x2="41481" y2="20988"/>
                        <a14:foregroundMark x1="40741" y1="19753" x2="40741" y2="19753"/>
                        <a14:foregroundMark x1="15802" y1="13580" x2="15802" y2="13580"/>
                        <a14:foregroundMark x1="13580" y1="15638" x2="13580" y2="15638"/>
                        <a14:foregroundMark x1="11358" y1="18107" x2="11358" y2="18107"/>
                        <a14:foregroundMark x1="9630" y1="20988" x2="9630" y2="20988"/>
                        <a14:foregroundMark x1="7654" y1="23457" x2="7654" y2="23457"/>
                        <a14:foregroundMark x1="5926" y1="27160" x2="5926" y2="27160"/>
                        <a14:foregroundMark x1="5185" y1="30453" x2="5185" y2="30453"/>
                        <a14:foregroundMark x1="4198" y1="33333" x2="4198" y2="33333"/>
                        <a14:foregroundMark x1="48889" y1="60905" x2="48889" y2="60905"/>
                        <a14:foregroundMark x1="49630" y1="57202" x2="49630" y2="57202"/>
                        <a14:foregroundMark x1="35062" y1="86831" x2="35062" y2="86831"/>
                        <a14:foregroundMark x1="33333" y1="87654" x2="33333" y2="87654"/>
                        <a14:foregroundMark x1="14568" y1="83128" x2="14568" y2="83128"/>
                        <a14:foregroundMark x1="12593" y1="81070" x2="12593" y2="81070"/>
                        <a14:foregroundMark x1="11358" y1="79424" x2="11358" y2="79424"/>
                        <a14:foregroundMark x1="55062" y1="83128" x2="55062" y2="83128"/>
                        <a14:foregroundMark x1="53827" y1="82305" x2="53827" y2="82305"/>
                        <a14:foregroundMark x1="82222" y1="83539" x2="82222" y2="83539"/>
                        <a14:foregroundMark x1="83704" y1="83951" x2="83704" y2="83951"/>
                        <a14:foregroundMark x1="45926" y1="28395" x2="45926" y2="28395"/>
                        <a14:foregroundMark x1="16543" y1="86008" x2="16543" y2="86008"/>
                        <a14:foregroundMark x1="18272" y1="86831" x2="18272" y2="86831"/>
                        <a14:foregroundMark x1="19506" y1="87654" x2="19506" y2="87654"/>
                        <a14:foregroundMark x1="20741" y1="88477" x2="20741" y2="88477"/>
                        <a14:foregroundMark x1="28148" y1="89712" x2="28148" y2="89712"/>
                        <a14:foregroundMark x1="37778" y1="85185" x2="37778" y2="85185"/>
                        <a14:foregroundMark x1="2716" y1="41564" x2="2716" y2="41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7624"/>
            <a:ext cx="1681869" cy="10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84906"/>
            <a:ext cx="8229600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Производственный статус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36741"/>
            <a:ext cx="576064" cy="69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36741"/>
            <a:ext cx="576064" cy="6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7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455612" y="1258771"/>
            <a:ext cx="8229600" cy="5218113"/>
          </a:xfrm>
        </p:spPr>
        <p:txBody>
          <a:bodyPr>
            <a:normAutofit lnSpcReduction="10000"/>
          </a:bodyPr>
          <a:lstStyle/>
          <a:p>
            <a:pPr marL="457200" lvl="1" indent="0" eaLnBrk="1" hangingPunct="1">
              <a:buFont typeface="Arial" charset="0"/>
              <a:buNone/>
              <a:defRPr/>
            </a:pPr>
            <a:r>
              <a:rPr lang="ru-RU" sz="2000" dirty="0" smtClean="0"/>
              <a:t>1. Техническая поддержка проекта – </a:t>
            </a:r>
            <a:r>
              <a:rPr lang="en-US" sz="2000" dirty="0" smtClean="0"/>
              <a:t>STMicroelectronics</a:t>
            </a:r>
            <a:r>
              <a:rPr lang="ru-RU" sz="2000" dirty="0" smtClean="0"/>
              <a:t>, Италия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ru-RU" sz="2000" dirty="0" smtClean="0"/>
              <a:t>2. Разработка модулей –дизайн-центр в Восточной Европе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ru-RU" sz="2000" dirty="0" smtClean="0"/>
              <a:t>3. Компоненты – поставка «</a:t>
            </a:r>
            <a:r>
              <a:rPr lang="ru-RU" sz="2000" dirty="0" err="1" smtClean="0"/>
              <a:t>ПетроИнТрейд</a:t>
            </a:r>
            <a:r>
              <a:rPr lang="ru-RU" sz="2000" dirty="0" smtClean="0"/>
              <a:t>»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ru-RU" sz="2000" dirty="0" smtClean="0"/>
              <a:t>4. Сборка у контрактных производителей в России</a:t>
            </a:r>
            <a:r>
              <a:rPr lang="en-US" sz="2000" dirty="0" smtClean="0"/>
              <a:t>:</a:t>
            </a:r>
          </a:p>
          <a:p>
            <a:pPr marL="457200" lvl="1" indent="0" eaLnBrk="1" hangingPunct="1">
              <a:buNone/>
              <a:defRPr/>
            </a:pPr>
            <a:endParaRPr lang="ru-RU" sz="2000" dirty="0" smtClean="0"/>
          </a:p>
          <a:p>
            <a:pPr marL="457200" lvl="1" indent="0" eaLnBrk="1" hangingPunct="1">
              <a:buNone/>
              <a:defRPr/>
            </a:pPr>
            <a:endParaRPr lang="ru-RU" sz="2000" dirty="0" smtClean="0"/>
          </a:p>
          <a:p>
            <a:pPr marL="457200" lvl="1" indent="0" eaLnBrk="1" hangingPunct="1">
              <a:buNone/>
              <a:defRPr/>
            </a:pPr>
            <a:endParaRPr lang="en-US" sz="2000" dirty="0" smtClean="0"/>
          </a:p>
          <a:p>
            <a:pPr lvl="1">
              <a:buNone/>
              <a:defRPr/>
            </a:pPr>
            <a:endParaRPr lang="ru-RU" sz="2000" dirty="0" smtClean="0"/>
          </a:p>
          <a:p>
            <a:pPr lvl="1">
              <a:buNone/>
              <a:defRPr/>
            </a:pPr>
            <a:endParaRPr lang="ru-RU" sz="2000" dirty="0" smtClean="0"/>
          </a:p>
          <a:p>
            <a:pPr lvl="1">
              <a:buNone/>
              <a:defRPr/>
            </a:pPr>
            <a:endParaRPr lang="ru-RU" sz="2000" dirty="0"/>
          </a:p>
          <a:p>
            <a:pPr lvl="1">
              <a:buNone/>
              <a:defRPr/>
            </a:pPr>
            <a:r>
              <a:rPr lang="ru-RU" sz="2000" dirty="0" smtClean="0"/>
              <a:t>5. Тестирование у контрактных производителей с использованием специального разработанного </a:t>
            </a:r>
            <a:r>
              <a:rPr lang="ru-RU" sz="2000" dirty="0"/>
              <a:t>высокотехнологичного </a:t>
            </a:r>
            <a:r>
              <a:rPr lang="ru-RU" sz="2000" dirty="0" smtClean="0"/>
              <a:t>компьютерного </a:t>
            </a:r>
            <a:r>
              <a:rPr lang="ru-RU" sz="2000" dirty="0" err="1" smtClean="0"/>
              <a:t>мультиячеечного</a:t>
            </a:r>
            <a:r>
              <a:rPr lang="ru-RU" sz="2000" dirty="0" smtClean="0"/>
              <a:t> тестера, сравнивающего параметры модулей с заданными – разработка вышеупомянутого дизайн центра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ru-RU" sz="2000" dirty="0" smtClean="0"/>
              <a:t>6. Гарантия и ремонт – контрактные производители.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DED2A-2FE5-49F0-ACA9-60112E6D6D7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59632" y="2666148"/>
            <a:ext cx="3420698" cy="172819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b="1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7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017" y="3006591"/>
            <a:ext cx="1619903" cy="129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7603" y="2690559"/>
            <a:ext cx="3324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000" dirty="0" smtClean="0"/>
              <a:t>  </a:t>
            </a:r>
            <a:r>
              <a:rPr lang="en-US" sz="2000" dirty="0"/>
              <a:t>GL8088s –</a:t>
            </a:r>
            <a:r>
              <a:rPr lang="ru-RU" sz="2000" dirty="0"/>
              <a:t> Санкт-Петербург</a:t>
            </a:r>
            <a:endParaRPr lang="en-US" sz="2000" dirty="0"/>
          </a:p>
          <a:p>
            <a:endParaRPr lang="ru-RU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33339" y="2666168"/>
            <a:ext cx="3420698" cy="172819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b="1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993" y="3221098"/>
            <a:ext cx="866478" cy="86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3142" y="2699766"/>
            <a:ext cx="34425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000" dirty="0" smtClean="0"/>
              <a:t>  </a:t>
            </a:r>
            <a:r>
              <a:rPr lang="en-US" sz="2000" dirty="0" smtClean="0"/>
              <a:t>ML8088s </a:t>
            </a:r>
            <a:r>
              <a:rPr lang="en-US" sz="2000" dirty="0"/>
              <a:t>–</a:t>
            </a:r>
            <a:r>
              <a:rPr lang="ru-RU" sz="2000" dirty="0"/>
              <a:t> СПб и Зеленоград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67809"/>
            <a:ext cx="8229600" cy="5619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Производственный статус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52400" y="736063"/>
            <a:ext cx="8229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dirty="0" smtClean="0"/>
              <a:t>От </a:t>
            </a:r>
            <a:r>
              <a:rPr lang="ru-RU" sz="3600" b="1" dirty="0" smtClean="0"/>
              <a:t>разработки до выпуска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905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Применяемый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чипсет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Производственный статус</a:t>
            </a:r>
          </a:p>
          <a:p>
            <a:r>
              <a:rPr lang="ru-RU" dirty="0"/>
              <a:t>Технические характеристики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Подключение модулей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Демонстрационные платы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Демонстрационная программа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Особенности применения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Перспективы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8683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 smtClean="0">
                <a:solidFill>
                  <a:schemeClr val="bg1"/>
                </a:solidFill>
              </a:rPr>
              <a:t>-модули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5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626"/>
              </p:ext>
            </p:extLst>
          </p:nvPr>
        </p:nvGraphicFramePr>
        <p:xfrm>
          <a:off x="457200" y="908050"/>
          <a:ext cx="8412388" cy="55194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2038196"/>
                <a:gridCol w="93980"/>
                <a:gridCol w="2165412"/>
              </a:tblGrid>
              <a:tr h="370840">
                <a:tc rowSpan="2">
                  <a:txBody>
                    <a:bodyPr/>
                    <a:lstStyle/>
                    <a:p>
                      <a:pPr indent="565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/>
                        <a:t>Параметр</a:t>
                      </a:r>
                      <a:r>
                        <a:rPr lang="ru-RU" sz="1800" dirty="0" err="1"/>
                        <a:t>ы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/>
                        <a:t>Значение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</a:t>
                      </a:r>
                      <a:r>
                        <a:rPr lang="ru-RU" sz="1800" dirty="0" smtClean="0"/>
                        <a:t>НАВИА </a:t>
                      </a:r>
                      <a:r>
                        <a:rPr lang="en-US" sz="1800" dirty="0" smtClean="0"/>
                        <a:t>ML</a:t>
                      </a:r>
                      <a:r>
                        <a:rPr lang="ru-RU" sz="1800" dirty="0"/>
                        <a:t>8088</a:t>
                      </a:r>
                      <a:r>
                        <a:rPr lang="en-US" sz="1800" dirty="0"/>
                        <a:t>s</a:t>
                      </a:r>
                      <a:r>
                        <a:rPr lang="ru-RU" sz="1800" dirty="0"/>
                        <a:t>»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«НАВИА </a:t>
                      </a:r>
                      <a:r>
                        <a:rPr lang="en-US" sz="1800" dirty="0"/>
                        <a:t>GL</a:t>
                      </a:r>
                      <a:r>
                        <a:rPr lang="ru-RU" sz="1800" dirty="0"/>
                        <a:t>8088</a:t>
                      </a:r>
                      <a:r>
                        <a:rPr lang="en-US" sz="1800" dirty="0"/>
                        <a:t>s</a:t>
                      </a:r>
                      <a:r>
                        <a:rPr lang="ru-RU" sz="1800" dirty="0"/>
                        <a:t>»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565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Обрабатываемые сигналы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GPS L1 (C/A)</a:t>
                      </a:r>
                      <a:r>
                        <a:rPr lang="ru-RU" sz="1700" dirty="0" smtClean="0"/>
                        <a:t>  + </a:t>
                      </a:r>
                      <a:r>
                        <a:rPr lang="ro-RO" sz="1700" dirty="0" smtClean="0"/>
                        <a:t>ГЛОНАСС (</a:t>
                      </a:r>
                      <a:r>
                        <a:rPr lang="ru-RU" sz="1700" dirty="0" smtClean="0"/>
                        <a:t>С</a:t>
                      </a:r>
                      <a:r>
                        <a:rPr lang="ro-RO" sz="1700" dirty="0" smtClean="0"/>
                        <a:t>Т-код)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700" dirty="0"/>
                        <a:t>Чувствительность по </a:t>
                      </a:r>
                      <a:r>
                        <a:rPr lang="ro-RO" sz="1700" dirty="0" smtClean="0"/>
                        <a:t>слежению</a:t>
                      </a:r>
                      <a:r>
                        <a:rPr lang="ru-RU" sz="1700" dirty="0" smtClean="0"/>
                        <a:t> (сопровождение спутников)</a:t>
                      </a:r>
                      <a:r>
                        <a:rPr lang="ro-RO" sz="1700" dirty="0" smtClean="0"/>
                        <a:t>, 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/>
                        <a:t>дБм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700" dirty="0"/>
                        <a:t>- </a:t>
                      </a:r>
                      <a:r>
                        <a:rPr lang="ro-RO" sz="1700" dirty="0" smtClean="0"/>
                        <a:t>1</a:t>
                      </a:r>
                      <a:r>
                        <a:rPr lang="ru-RU" sz="1700" dirty="0" smtClean="0"/>
                        <a:t>61</a:t>
                      </a:r>
                      <a:r>
                        <a:rPr lang="ro-RO" sz="1700" dirty="0" smtClean="0"/>
                        <a:t>  </a:t>
                      </a:r>
                      <a:r>
                        <a:rPr lang="ro-RO" sz="1700" dirty="0"/>
                        <a:t>в </a:t>
                      </a:r>
                      <a:r>
                        <a:rPr lang="ro-RO" sz="1700" dirty="0" smtClean="0"/>
                        <a:t>статике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700" dirty="0"/>
                        <a:t>- </a:t>
                      </a:r>
                      <a:r>
                        <a:rPr lang="ro-RO" sz="1700" dirty="0" smtClean="0"/>
                        <a:t>16</a:t>
                      </a:r>
                      <a:r>
                        <a:rPr lang="en-US" sz="1700" dirty="0" smtClean="0"/>
                        <a:t>0</a:t>
                      </a:r>
                      <a:r>
                        <a:rPr lang="ro-RO" sz="1700" dirty="0" smtClean="0"/>
                        <a:t>  </a:t>
                      </a:r>
                      <a:r>
                        <a:rPr lang="ro-RO" sz="1700" dirty="0"/>
                        <a:t>в </a:t>
                      </a:r>
                      <a:r>
                        <a:rPr lang="ro-RO" sz="1700" dirty="0" smtClean="0"/>
                        <a:t>статике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565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Чувствительность по </a:t>
                      </a:r>
                      <a:r>
                        <a:rPr lang="ru-RU" sz="1700" dirty="0" smtClean="0"/>
                        <a:t>решению навигационной задачи</a:t>
                      </a:r>
                      <a:r>
                        <a:rPr lang="ro-RO" sz="1700" dirty="0" smtClean="0"/>
                        <a:t>, 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 err="1" smtClean="0"/>
                        <a:t>дБм</a:t>
                      </a:r>
                      <a:endParaRPr lang="ru-RU" sz="1700" dirty="0" smtClean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-156 в статике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/>
                        <a:t>-155 в статике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700" dirty="0"/>
                        <a:t>Чувствительность  по обнаружению,</a:t>
                      </a:r>
                      <a:r>
                        <a:rPr lang="ru-RU" sz="1700" dirty="0"/>
                        <a:t> </a:t>
                      </a:r>
                      <a:r>
                        <a:rPr lang="ru-RU" sz="1700" dirty="0" err="1" smtClean="0"/>
                        <a:t>дБм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700" dirty="0"/>
                        <a:t>- 145  холодный старт</a:t>
                      </a:r>
                      <a:endParaRPr lang="ru-RU" sz="17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700" dirty="0" smtClean="0"/>
                        <a:t>- </a:t>
                      </a:r>
                      <a:r>
                        <a:rPr lang="ro-RO" sz="1700" dirty="0"/>
                        <a:t>15</a:t>
                      </a:r>
                      <a:r>
                        <a:rPr lang="ru-RU" sz="1700" dirty="0"/>
                        <a:t>5 </a:t>
                      </a:r>
                      <a:r>
                        <a:rPr lang="ro-RO" sz="1700" dirty="0"/>
                        <a:t> горячий </a:t>
                      </a:r>
                      <a:r>
                        <a:rPr lang="ro-RO" sz="1700" dirty="0" smtClean="0"/>
                        <a:t>старт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565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Интерфейс 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RS232 3,3</a:t>
                      </a:r>
                      <a:r>
                        <a:rPr lang="en-US" sz="1700" dirty="0" smtClean="0"/>
                        <a:t>V LVCMOS, USB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RS232 3,3</a:t>
                      </a:r>
                      <a:r>
                        <a:rPr lang="en-US" sz="1700" dirty="0" smtClean="0"/>
                        <a:t>V LVCMOS, 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565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Скорость обмена по </a:t>
                      </a:r>
                      <a:r>
                        <a:rPr lang="en-US" sz="1700" dirty="0" smtClean="0"/>
                        <a:t>RS</a:t>
                      </a:r>
                      <a:r>
                        <a:rPr lang="ru-RU" sz="1700" dirty="0" smtClean="0"/>
                        <a:t>232</a:t>
                      </a:r>
                      <a:r>
                        <a:rPr lang="ro-RO" sz="1700" dirty="0" smtClean="0"/>
                        <a:t>, бит/с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4800…115200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Основное напряжение питания, </a:t>
                      </a:r>
                      <a:r>
                        <a:rPr lang="ru-RU" sz="1700" dirty="0" smtClean="0"/>
                        <a:t> В</a:t>
                      </a:r>
                      <a:endParaRPr lang="ru-RU" sz="17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3,0…3,6 </a:t>
                      </a:r>
                      <a:endParaRPr lang="ru-RU" sz="1700" dirty="0" smtClean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1760" marR="0" indent="-552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Ток потребления по цепи 3,3 В, типовой</a:t>
                      </a:r>
                      <a:r>
                        <a:rPr lang="ru-RU" sz="1700" dirty="0" smtClean="0"/>
                        <a:t>, мА</a:t>
                      </a:r>
                      <a:r>
                        <a:rPr lang="ro-RO" sz="1700" dirty="0" smtClean="0"/>
                        <a:t> </a:t>
                      </a:r>
                      <a:endParaRPr lang="ru-RU" sz="1700" dirty="0" smtClean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700" dirty="0" smtClean="0"/>
                        <a:t>поиск </a:t>
                      </a:r>
                      <a:r>
                        <a:rPr lang="ru-RU" sz="1700" dirty="0" smtClean="0"/>
                        <a:t>     </a:t>
                      </a:r>
                      <a:r>
                        <a:rPr lang="ru-RU" sz="1700" baseline="0" dirty="0" smtClean="0"/>
                        <a:t>      6</a:t>
                      </a:r>
                      <a:r>
                        <a:rPr lang="ro-RO" sz="1700" dirty="0" smtClean="0"/>
                        <a:t>5 (GPS), </a:t>
                      </a:r>
                      <a:r>
                        <a:rPr lang="ru-RU" sz="1700" dirty="0" smtClean="0"/>
                        <a:t>8</a:t>
                      </a:r>
                      <a:r>
                        <a:rPr lang="ro-RO" sz="1700" dirty="0" smtClean="0"/>
                        <a:t>5 (ГЛОНАСС+GPS) </a:t>
                      </a:r>
                      <a:endParaRPr lang="ru-RU" sz="17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700" dirty="0" smtClean="0"/>
                        <a:t>слежение </a:t>
                      </a:r>
                      <a:r>
                        <a:rPr lang="ru-RU" sz="1700" dirty="0" smtClean="0"/>
                        <a:t>     </a:t>
                      </a:r>
                      <a:r>
                        <a:rPr lang="ro-RO" sz="1700" dirty="0" smtClean="0"/>
                        <a:t>35  (GPS)</a:t>
                      </a:r>
                      <a:r>
                        <a:rPr lang="ru-RU" sz="1700" dirty="0" smtClean="0"/>
                        <a:t>,</a:t>
                      </a:r>
                      <a:r>
                        <a:rPr lang="ro-RO" sz="1700" dirty="0" smtClean="0"/>
                        <a:t> 55 (ГЛОНАСС+GPS)</a:t>
                      </a:r>
                      <a:endParaRPr lang="ru-RU" sz="1700" dirty="0" smtClean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Размеры (длина х ширина х высота)</a:t>
                      </a:r>
                      <a:r>
                        <a:rPr lang="ru-RU" sz="1700" dirty="0" smtClean="0"/>
                        <a:t>, мм³</a:t>
                      </a:r>
                      <a:endParaRPr lang="ru-RU" sz="17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</a:t>
                      </a:r>
                      <a:r>
                        <a:rPr lang="ro-RO" sz="1700" dirty="0" smtClean="0"/>
                        <a:t>5×</a:t>
                      </a:r>
                      <a:r>
                        <a:rPr lang="en-US" sz="1700" dirty="0" smtClean="0"/>
                        <a:t>13</a:t>
                      </a:r>
                      <a:r>
                        <a:rPr lang="ro-RO" sz="1700" dirty="0" smtClean="0"/>
                        <a:t>×</a:t>
                      </a:r>
                      <a:r>
                        <a:rPr lang="en-US" sz="1700" dirty="0" smtClean="0"/>
                        <a:t>2</a:t>
                      </a:r>
                      <a:r>
                        <a:rPr lang="ro-RO" sz="1700" dirty="0" smtClean="0"/>
                        <a:t>,8</a:t>
                      </a:r>
                      <a:endParaRPr lang="ru-RU" sz="17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35,5</a:t>
                      </a:r>
                      <a:r>
                        <a:rPr lang="ro-RO" sz="1700" dirty="0" smtClean="0"/>
                        <a:t>×</a:t>
                      </a:r>
                      <a:r>
                        <a:rPr lang="ru-RU" sz="1700" dirty="0" smtClean="0"/>
                        <a:t>33,2</a:t>
                      </a:r>
                      <a:r>
                        <a:rPr lang="ro-RO" sz="1700" dirty="0" smtClean="0"/>
                        <a:t>×</a:t>
                      </a:r>
                      <a:r>
                        <a:rPr lang="ru-RU" sz="1700" dirty="0" smtClean="0"/>
                        <a:t>3,8</a:t>
                      </a:r>
                      <a:endParaRPr lang="ru-RU" sz="17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700" dirty="0" smtClean="0"/>
                        <a:t>Диапазон рабочих температур</a:t>
                      </a:r>
                      <a:r>
                        <a:rPr lang="ru-RU" sz="1700" dirty="0" smtClean="0"/>
                        <a:t>, °С</a:t>
                      </a:r>
                      <a:endParaRPr lang="ru-RU" sz="17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-</a:t>
                      </a:r>
                      <a:r>
                        <a:rPr lang="en-US" sz="1700" dirty="0" smtClean="0"/>
                        <a:t>4</a:t>
                      </a:r>
                      <a:r>
                        <a:rPr lang="ro-RO" sz="1700" dirty="0" smtClean="0"/>
                        <a:t>0…</a:t>
                      </a:r>
                      <a:r>
                        <a:rPr lang="ru-RU" sz="1700" dirty="0" smtClean="0"/>
                        <a:t>+</a:t>
                      </a:r>
                      <a:r>
                        <a:rPr lang="ro-RO" sz="1700" dirty="0" smtClean="0"/>
                        <a:t>85 </a:t>
                      </a:r>
                      <a:r>
                        <a:rPr lang="en-US" sz="1700" dirty="0" smtClean="0"/>
                        <a:t>(</a:t>
                      </a:r>
                      <a:r>
                        <a:rPr lang="ru-RU" sz="1700" dirty="0" smtClean="0"/>
                        <a:t>-</a:t>
                      </a:r>
                      <a:r>
                        <a:rPr lang="ru-RU" sz="1700" baseline="0" dirty="0" smtClean="0"/>
                        <a:t>50</a:t>
                      </a:r>
                      <a:r>
                        <a:rPr lang="en-US" sz="1700" baseline="0" dirty="0" smtClean="0"/>
                        <a:t>…+90 </a:t>
                      </a:r>
                      <a:r>
                        <a:rPr lang="ru-RU" sz="1700" baseline="0" dirty="0" smtClean="0"/>
                        <a:t>по результатам сертификационных испытаний)</a:t>
                      </a:r>
                      <a:endParaRPr lang="ru-RU" sz="17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Технические характеристики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86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516064"/>
              </p:ext>
            </p:extLst>
          </p:nvPr>
        </p:nvGraphicFramePr>
        <p:xfrm>
          <a:off x="457200" y="908050"/>
          <a:ext cx="8229600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2160240"/>
                <a:gridCol w="2170584"/>
              </a:tblGrid>
              <a:tr h="370840">
                <a:tc rowSpan="2">
                  <a:txBody>
                    <a:bodyPr/>
                    <a:lstStyle/>
                    <a:p>
                      <a:pPr indent="565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Calibri" pitchFamily="34" charset="0"/>
                          <a:ea typeface="Times New Roman"/>
                        </a:rPr>
                        <a:t>Параметр</a:t>
                      </a:r>
                      <a:r>
                        <a:rPr lang="ru-RU" sz="1800" b="1" dirty="0" err="1">
                          <a:latin typeface="Calibri" pitchFamily="34" charset="0"/>
                          <a:ea typeface="Times New Roman"/>
                        </a:rPr>
                        <a:t>ы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Calibri" pitchFamily="34" charset="0"/>
                          <a:ea typeface="Times New Roman"/>
                        </a:rPr>
                        <a:t>Значение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«</a:t>
                      </a:r>
                      <a:r>
                        <a:rPr lang="ru-RU" sz="1800" b="1" dirty="0" smtClean="0">
                          <a:latin typeface="Calibri" pitchFamily="34" charset="0"/>
                          <a:ea typeface="Times New Roman"/>
                        </a:rPr>
                        <a:t>НАВИА </a:t>
                      </a:r>
                      <a:r>
                        <a:rPr lang="en-US" sz="1800" b="1" dirty="0" smtClean="0">
                          <a:latin typeface="Calibri" pitchFamily="34" charset="0"/>
                          <a:ea typeface="Times New Roman"/>
                        </a:rPr>
                        <a:t>ML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8088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s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»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«НАВИА 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GL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8088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s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»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</a:rPr>
                        <a:t>Частотный диапазон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</a:rPr>
                        <a:t>L1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</a:rPr>
                        <a:t>Обрабатываемые сигналы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Calibri" pitchFamily="34" charset="0"/>
                          <a:ea typeface="Times New Roman"/>
                        </a:rPr>
                        <a:t>GPS L1 (C/A)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</a:rPr>
                        <a:t>  + </a:t>
                      </a:r>
                      <a:r>
                        <a:rPr lang="ro-RO" sz="1800" dirty="0">
                          <a:latin typeface="Calibri" pitchFamily="34" charset="0"/>
                          <a:ea typeface="Times New Roman"/>
                        </a:rPr>
                        <a:t>ГЛОНАСС 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</a:rPr>
                        <a:t>С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</a:rPr>
                        <a:t>Т-код)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Calibri" pitchFamily="34" charset="0"/>
                          <a:ea typeface="Times New Roman"/>
                        </a:rPr>
                        <a:t>Частотный диапазон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</a:rPr>
                        <a:t>GPS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</a:rPr>
                        <a:t>, МГц</a:t>
                      </a:r>
                      <a:r>
                        <a:rPr lang="ro-RO" sz="18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</a:rPr>
                        <a:t>1575,42 ±0,5</a:t>
                      </a:r>
                      <a:endParaRPr lang="ru-RU" sz="18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Calibri" pitchFamily="34" charset="0"/>
                          <a:ea typeface="Times New Roman"/>
                        </a:rPr>
                        <a:t>Частотный диапазон ГЛОНАСС</a:t>
                      </a:r>
                      <a:r>
                        <a:rPr lang="ru-RU" sz="1800" dirty="0">
                          <a:latin typeface="Calibri" pitchFamily="34" charset="0"/>
                          <a:ea typeface="Times New Roman"/>
                        </a:rPr>
                        <a:t>, МГц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Calibri" pitchFamily="34" charset="0"/>
                          <a:ea typeface="Times New Roman"/>
                        </a:rPr>
                        <a:t>1597,5…1605,9</a:t>
                      </a:r>
                      <a:endParaRPr lang="ru-RU" sz="18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Calibri" pitchFamily="34" charset="0"/>
                          <a:ea typeface="Times New Roman"/>
                        </a:rPr>
                        <a:t>Количество каналов сопровождения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Calibri" pitchFamily="34" charset="0"/>
                          <a:ea typeface="Times New Roman"/>
                        </a:rPr>
                        <a:t>32</a:t>
                      </a:r>
                      <a:endParaRPr lang="ru-RU" sz="18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latin typeface="Calibri" pitchFamily="34" charset="0"/>
                          <a:ea typeface="Times New Roman"/>
                        </a:rPr>
                        <a:t>Количество каналов захвата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ru-RU" sz="18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Прогнозирование спутниковой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обстановки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сут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.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5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а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втономное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II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квартал 2012 г.)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внешний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источник данных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1760" indent="-552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Объем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данных 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от внешнего источника прогнозирования спутниковой обстановки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кбайт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 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Максимальная высота,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м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18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000 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Максимальная скорость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, м/с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515 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Технические характеристики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950470"/>
              </p:ext>
            </p:extLst>
          </p:nvPr>
        </p:nvGraphicFramePr>
        <p:xfrm>
          <a:off x="467544" y="980728"/>
          <a:ext cx="8219257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876"/>
                <a:gridCol w="2157525"/>
                <a:gridCol w="2167856"/>
              </a:tblGrid>
              <a:tr h="370840">
                <a:tc rowSpan="2">
                  <a:txBody>
                    <a:bodyPr/>
                    <a:lstStyle/>
                    <a:p>
                      <a:pPr indent="565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Calibri" pitchFamily="34" charset="0"/>
                          <a:ea typeface="Times New Roman"/>
                        </a:rPr>
                        <a:t>Параметр</a:t>
                      </a:r>
                      <a:r>
                        <a:rPr lang="ru-RU" sz="1800" b="1" dirty="0" err="1">
                          <a:latin typeface="Calibri" pitchFamily="34" charset="0"/>
                          <a:ea typeface="Times New Roman"/>
                        </a:rPr>
                        <a:t>ы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Calibri" pitchFamily="34" charset="0"/>
                          <a:ea typeface="Times New Roman"/>
                        </a:rPr>
                        <a:t>Значение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«</a:t>
                      </a:r>
                      <a:r>
                        <a:rPr lang="ru-RU" sz="1800" b="1" dirty="0" smtClean="0">
                          <a:latin typeface="Calibri" pitchFamily="34" charset="0"/>
                          <a:ea typeface="Times New Roman"/>
                        </a:rPr>
                        <a:t>НАВИА </a:t>
                      </a:r>
                      <a:r>
                        <a:rPr lang="en-US" sz="1800" b="1" dirty="0" smtClean="0">
                          <a:latin typeface="Calibri" pitchFamily="34" charset="0"/>
                          <a:ea typeface="Times New Roman"/>
                        </a:rPr>
                        <a:t>ML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8088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s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»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«НАВИА 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GL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8088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s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»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120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Ускорение, не более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Динамика, не более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g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/с  скорость изменения ускорения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Среднее время до первого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местоопределения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при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уровне сигнала - 130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дБм, с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6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холодный старт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34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теплый старт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4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горячий старт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повторный захват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Чувствительность  по обнаружению,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дБм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,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не хуже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- 145  холодный старт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15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5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горячий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старт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Чувствительность по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слежению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(сопровождение спутников)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дБм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61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 статике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15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8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 динамике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15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4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 динамике (ошибка не более 30 м)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16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0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 статике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-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15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 динамике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15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 динамике (ошибка не более 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30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м)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565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Чувствительность по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решению навигационной задачи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дБм</a:t>
                      </a:r>
                      <a:endParaRPr lang="ru-RU" sz="1800" dirty="0" smtClean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</a:rPr>
                        <a:t>-156 в статике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</a:rPr>
                        <a:t>-155 в статике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Технические характеристики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836077"/>
              </p:ext>
            </p:extLst>
          </p:nvPr>
        </p:nvGraphicFramePr>
        <p:xfrm>
          <a:off x="457200" y="908050"/>
          <a:ext cx="841238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2160240"/>
                <a:gridCol w="93980"/>
                <a:gridCol w="93980"/>
                <a:gridCol w="2165412"/>
              </a:tblGrid>
              <a:tr h="370840">
                <a:tc rowSpan="2">
                  <a:txBody>
                    <a:bodyPr/>
                    <a:lstStyle/>
                    <a:p>
                      <a:pPr indent="565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Calibri" pitchFamily="34" charset="0"/>
                          <a:ea typeface="Times New Roman"/>
                        </a:rPr>
                        <a:t>Параметр</a:t>
                      </a:r>
                      <a:r>
                        <a:rPr lang="ru-RU" sz="1800" b="1" dirty="0" err="1">
                          <a:latin typeface="Calibri" pitchFamily="34" charset="0"/>
                          <a:ea typeface="Times New Roman"/>
                        </a:rPr>
                        <a:t>ы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Calibri" pitchFamily="34" charset="0"/>
                          <a:ea typeface="Times New Roman"/>
                        </a:rPr>
                        <a:t>Значение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«</a:t>
                      </a:r>
                      <a:r>
                        <a:rPr lang="ru-RU" sz="1800" b="1" dirty="0" smtClean="0">
                          <a:latin typeface="Calibri" pitchFamily="34" charset="0"/>
                          <a:ea typeface="Times New Roman"/>
                        </a:rPr>
                        <a:t>НАВИА </a:t>
                      </a:r>
                      <a:r>
                        <a:rPr lang="en-US" sz="1800" b="1" dirty="0" smtClean="0">
                          <a:latin typeface="Calibri" pitchFamily="34" charset="0"/>
                          <a:ea typeface="Times New Roman"/>
                        </a:rPr>
                        <a:t>ML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8088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s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»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«НАВИА 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GL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8088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s</a:t>
                      </a:r>
                      <a:r>
                        <a:rPr lang="ru-RU" sz="1800" b="1" dirty="0">
                          <a:latin typeface="Calibri" pitchFamily="34" charset="0"/>
                          <a:ea typeface="Times New Roman"/>
                        </a:rPr>
                        <a:t>»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65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Вычислительное ядро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ARM946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565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Темп выдачи выходных данных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, Гц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latin typeface="Calibri" pitchFamily="34" charset="0"/>
                          <a:ea typeface="Times New Roman"/>
                        </a:rPr>
                        <a:t>0,1…1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</a:rPr>
                        <a:t>,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</a:rPr>
                        <a:t>5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12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48260"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Формат данных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NMEA 0183 v3.01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826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Интерфейс 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RS232 3,3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LVCMOS, USB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12065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RS232 3,3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 LVCMOS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Параметры секундной  метки времени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3,3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 LVCMOS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уровень </a:t>
                      </a:r>
                      <a:endParaRPr lang="ru-RU" sz="18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00 мс длительность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умолчанию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Регулировка</a:t>
                      </a:r>
                      <a:r>
                        <a:rPr lang="ru-RU" sz="1800" baseline="0" dirty="0" smtClean="0">
                          <a:latin typeface="Calibri" pitchFamily="34" charset="0"/>
                        </a:rPr>
                        <a:t> секундной метки времени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по длительности, задержке, инвертирование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12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Скорость обмена по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RS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232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, бит/с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4800…115200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749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Скорость обмена по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RS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232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по умолчанию, бит/с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115200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74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749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</a:rPr>
                        <a:t>Параметры сигнала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</a:rPr>
                        <a:t>GNSS status</a:t>
                      </a:r>
                      <a:endParaRPr lang="ru-RU" sz="1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libri" pitchFamily="34" charset="0"/>
                          <a:ea typeface="Times New Roman"/>
                        </a:rPr>
                        <a:t>1</a:t>
                      </a:r>
                      <a:r>
                        <a:rPr lang="en-US" sz="1800" b="0" dirty="0" smtClean="0">
                          <a:latin typeface="Calibri" pitchFamily="34" charset="0"/>
                          <a:ea typeface="Times New Roman"/>
                        </a:rPr>
                        <a:t>,8V LVCMOS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 pitchFamily="34" charset="0"/>
                          <a:ea typeface="Times New Roman"/>
                        </a:rPr>
                        <a:t>2</a:t>
                      </a:r>
                      <a:r>
                        <a:rPr lang="en-US" sz="1800" b="0" baseline="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ru-RU" sz="1800" b="0" baseline="0" dirty="0" smtClean="0">
                          <a:latin typeface="Calibri" pitchFamily="34" charset="0"/>
                          <a:ea typeface="Times New Roman"/>
                        </a:rPr>
                        <a:t>с длительность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latin typeface="Calibri" pitchFamily="34" charset="0"/>
                          <a:ea typeface="Times New Roman"/>
                        </a:rPr>
                        <a:t>4 с период</a:t>
                      </a:r>
                      <a:endParaRPr lang="ru-RU" sz="18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libri" pitchFamily="34" charset="0"/>
                          <a:ea typeface="Times New Roman"/>
                        </a:rPr>
                        <a:t>отсутствует</a:t>
                      </a:r>
                      <a:endParaRPr lang="ru-RU" sz="1800" b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Технические характеристики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447502"/>
              </p:ext>
            </p:extLst>
          </p:nvPr>
        </p:nvGraphicFramePr>
        <p:xfrm>
          <a:off x="467544" y="1196752"/>
          <a:ext cx="8229600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2160240"/>
                <a:gridCol w="2170584"/>
              </a:tblGrid>
              <a:tr h="370840">
                <a:tc rowSpan="2">
                  <a:txBody>
                    <a:bodyPr/>
                    <a:lstStyle/>
                    <a:p>
                      <a:pPr indent="565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Calibri" pitchFamily="34" charset="0"/>
                          <a:ea typeface="Times New Roman"/>
                        </a:rPr>
                        <a:t>Параметр</a:t>
                      </a:r>
                      <a:r>
                        <a:rPr lang="ru-RU" sz="1600" b="1" dirty="0" err="1">
                          <a:latin typeface="Calibri" pitchFamily="34" charset="0"/>
                          <a:ea typeface="Times New Roman"/>
                        </a:rPr>
                        <a:t>ы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latin typeface="Calibri" pitchFamily="34" charset="0"/>
                          <a:ea typeface="Times New Roman"/>
                        </a:rPr>
                        <a:t>Значение</a:t>
                      </a:r>
                      <a:endParaRPr lang="ru-RU" sz="16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«</a:t>
                      </a:r>
                      <a:r>
                        <a:rPr lang="ru-RU" sz="1600" b="1" dirty="0" smtClean="0">
                          <a:latin typeface="Calibri" pitchFamily="34" charset="0"/>
                          <a:ea typeface="Times New Roman"/>
                        </a:rPr>
                        <a:t>НАВИА </a:t>
                      </a:r>
                      <a:r>
                        <a:rPr lang="en-US" sz="1600" b="1" dirty="0" smtClean="0">
                          <a:latin typeface="Calibri" pitchFamily="34" charset="0"/>
                          <a:ea typeface="Times New Roman"/>
                        </a:rPr>
                        <a:t>ML</a:t>
                      </a: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8088</a:t>
                      </a:r>
                      <a:r>
                        <a:rPr lang="en-US" sz="1600" b="1" dirty="0">
                          <a:latin typeface="Calibri" pitchFamily="34" charset="0"/>
                          <a:ea typeface="Times New Roman"/>
                        </a:rPr>
                        <a:t>s</a:t>
                      </a: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»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«НАВИА </a:t>
                      </a:r>
                      <a:r>
                        <a:rPr lang="en-US" sz="1600" b="1" dirty="0">
                          <a:latin typeface="Calibri" pitchFamily="34" charset="0"/>
                          <a:ea typeface="Times New Roman"/>
                        </a:rPr>
                        <a:t>GL</a:t>
                      </a: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8088</a:t>
                      </a:r>
                      <a:r>
                        <a:rPr lang="en-US" sz="1600" b="1" dirty="0">
                          <a:latin typeface="Calibri" pitchFamily="34" charset="0"/>
                          <a:ea typeface="Times New Roman"/>
                        </a:rPr>
                        <a:t>s</a:t>
                      </a:r>
                      <a:r>
                        <a:rPr lang="ru-RU" sz="1600" b="1" dirty="0">
                          <a:latin typeface="Calibri" pitchFamily="34" charset="0"/>
                          <a:ea typeface="Times New Roman"/>
                        </a:rPr>
                        <a:t>»</a:t>
                      </a:r>
                      <a:endParaRPr lang="ru-RU" sz="16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Основное напряжение питания,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В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3,0…3,6 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Резервное напряжение питания,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В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2,0…3,6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12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Ток потребления по цепи 3,3 В, типовой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, мА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поиск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     6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 (GPS),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 (ГЛОНАСС+GPS) </a:t>
                      </a:r>
                      <a:endParaRPr lang="ru-RU" sz="18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слежение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35  (GPS)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55 (ГЛОНАСС+GPS)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Ток питания активной антенны,</a:t>
                      </a:r>
                      <a:r>
                        <a:rPr lang="ru-RU" sz="18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не более, мА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Ток срабатывания предохранителя цепи активной антенны, типовой, мА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Ток потребления по цепи внешней резервной батареи, типовой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, мкА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50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-120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Размеры (длина х ширина х высота)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мм³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5×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o-RO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,8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35,5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33,2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Масса,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г,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не более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120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Диапазон рабочих температур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°С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0…</a:t>
                      </a: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o-RO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85</a:t>
                      </a:r>
                      <a:r>
                        <a:rPr lang="ro-RO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…+90 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по результатам сертификационных испытаний)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Технические характеристики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Применяемый чипсет</a:t>
            </a:r>
          </a:p>
          <a:p>
            <a:r>
              <a:rPr lang="ru-RU" dirty="0" smtClean="0"/>
              <a:t>Производственный статус</a:t>
            </a:r>
          </a:p>
          <a:p>
            <a:r>
              <a:rPr lang="ru-RU" dirty="0" smtClean="0"/>
              <a:t>Технические характеристики</a:t>
            </a:r>
          </a:p>
          <a:p>
            <a:r>
              <a:rPr lang="ru-RU" dirty="0" smtClean="0"/>
              <a:t>Подключение модулей</a:t>
            </a:r>
          </a:p>
          <a:p>
            <a:r>
              <a:rPr lang="ru-RU" dirty="0" smtClean="0"/>
              <a:t>Демонстрационные платы</a:t>
            </a:r>
          </a:p>
          <a:p>
            <a:r>
              <a:rPr lang="ru-RU" dirty="0" smtClean="0"/>
              <a:t>Демонстрационная программа</a:t>
            </a:r>
          </a:p>
          <a:p>
            <a:r>
              <a:rPr lang="ru-RU" dirty="0" smtClean="0"/>
              <a:t>Особенности применения</a:t>
            </a:r>
          </a:p>
          <a:p>
            <a:r>
              <a:rPr lang="ru-RU" dirty="0" smtClean="0"/>
              <a:t>Перспективы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683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 smtClean="0">
                <a:solidFill>
                  <a:schemeClr val="bg1"/>
                </a:solidFill>
              </a:rPr>
              <a:t>-модули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6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6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69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591906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Результаты натурного тестирования</a:t>
            </a:r>
          </a:p>
          <a:p>
            <a:pPr indent="5484813">
              <a:buNone/>
            </a:pPr>
            <a:r>
              <a:rPr lang="ru-RU" b="1" dirty="0" smtClean="0"/>
              <a:t>Москва, </a:t>
            </a:r>
          </a:p>
          <a:p>
            <a:pPr indent="5484813">
              <a:buNone/>
            </a:pPr>
            <a:r>
              <a:rPr lang="ru-RU" b="1" dirty="0" err="1" smtClean="0"/>
              <a:t>Лефортовский</a:t>
            </a:r>
            <a:endParaRPr lang="ru-RU" b="1" dirty="0" smtClean="0"/>
          </a:p>
          <a:p>
            <a:pPr indent="5484813">
              <a:buNone/>
            </a:pPr>
            <a:r>
              <a:rPr lang="ru-RU" b="1" dirty="0" smtClean="0"/>
              <a:t>тоннель</a:t>
            </a:r>
            <a:endParaRPr lang="en-US" b="1" dirty="0" smtClean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Технические характеристики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0" t="14578" r="5600" b="7378"/>
          <a:stretch/>
        </p:blipFill>
        <p:spPr bwMode="auto">
          <a:xfrm>
            <a:off x="179512" y="1484784"/>
            <a:ext cx="6120926" cy="510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9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Применяемый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чипсет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Производственный статус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Технические характеристики</a:t>
            </a:r>
          </a:p>
          <a:p>
            <a:r>
              <a:rPr lang="ru-RU" dirty="0"/>
              <a:t>Подключение модулей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Демонстрационные платы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Демонстрационная программа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Особенности применения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Перспективы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8683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 smtClean="0">
                <a:solidFill>
                  <a:schemeClr val="bg1"/>
                </a:solidFill>
              </a:rPr>
              <a:t>-модули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5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841423"/>
            <a:ext cx="8229600" cy="543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Подключение модуля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ML8088s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Подключение модулей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8800"/>
            <a:ext cx="79343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4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Подключение модуля </a:t>
            </a:r>
            <a:r>
              <a:rPr lang="en-US" sz="3200" b="1" noProof="0" dirty="0"/>
              <a:t>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Простота подключения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+3,3V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GND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TxD1 NMEA Out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RF</a:t>
            </a:r>
            <a:r>
              <a:rPr lang="ru-RU" sz="3200" dirty="0" smtClean="0"/>
              <a:t>-антенна (активная или пассивная)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15</a:t>
            </a:r>
            <a:r>
              <a:rPr lang="ru-RU" sz="3200" dirty="0" smtClean="0"/>
              <a:t> мкФ</a:t>
            </a:r>
            <a:r>
              <a:rPr lang="en-US" sz="3200" dirty="0" smtClean="0"/>
              <a:t> </a:t>
            </a:r>
            <a:r>
              <a:rPr lang="ru-RU" sz="3200" dirty="0" smtClean="0"/>
              <a:t>конденсатор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Достаточно одного напряжения питания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Активная или пассивная антенна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Подключение модулей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804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/>
              <a:t>Подключение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модуля </a:t>
            </a:r>
            <a:r>
              <a:rPr lang="en-US" sz="3200" b="1" noProof="0" dirty="0" smtClean="0"/>
              <a:t>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к микроконтроллеру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Подключение модулей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 descr="C:\Users\osadchiy\Documents\ГЛОНАСС\Презентации\Наши\SCHEMATIC1 - ML8088s and controller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5478" b="18544"/>
          <a:stretch/>
        </p:blipFill>
        <p:spPr bwMode="auto">
          <a:xfrm>
            <a:off x="730425" y="2132856"/>
            <a:ext cx="7499175" cy="45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/>
              <a:t>Минимальная схема п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одключения модуля </a:t>
            </a:r>
            <a:r>
              <a:rPr lang="en-US" sz="3200" b="1" noProof="0" dirty="0"/>
              <a:t>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Подключение модулей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20" y="2204864"/>
            <a:ext cx="7470559" cy="41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013785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Подключение модуля </a:t>
            </a:r>
            <a:r>
              <a:rPr lang="en-US" sz="3200" b="1" dirty="0" smtClean="0"/>
              <a:t>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Подключение модулей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700808"/>
            <a:ext cx="84391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1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Подключение модуля </a:t>
            </a:r>
            <a:r>
              <a:rPr lang="en-US" sz="3500" b="1" dirty="0" smtClean="0"/>
              <a:t>G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500" dirty="0" smtClean="0"/>
              <a:t>Простота подключения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+3,3V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GND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TxD1 NMEA Out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RF </a:t>
            </a:r>
            <a:r>
              <a:rPr lang="ru-RU" sz="3500" dirty="0" smtClean="0"/>
              <a:t>антенна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500" dirty="0" smtClean="0"/>
              <a:t>+3</a:t>
            </a:r>
            <a:r>
              <a:rPr lang="en-US" sz="3500" dirty="0" smtClean="0"/>
              <a:t>,3V – On/Off </a:t>
            </a:r>
            <a:r>
              <a:rPr lang="ru-RU" sz="3500" dirty="0" smtClean="0"/>
              <a:t>перемычка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AGND – GND </a:t>
            </a:r>
            <a:r>
              <a:rPr lang="ru-RU" sz="3500" dirty="0" smtClean="0"/>
              <a:t>перемычка (желательно)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500" dirty="0" smtClean="0"/>
              <a:t>Достаточно одного напряжения питания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500" dirty="0" smtClean="0"/>
              <a:t>Активная или пассивная антенна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Подключение модулей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2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Минимальная схема подключения модуля </a:t>
            </a:r>
            <a:r>
              <a:rPr lang="en-US" sz="3500" b="1" dirty="0" smtClean="0"/>
              <a:t>G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Подключение модулей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r="6659" b="29863"/>
          <a:stretch/>
        </p:blipFill>
        <p:spPr bwMode="auto">
          <a:xfrm>
            <a:off x="480417" y="2348880"/>
            <a:ext cx="827638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/>
              <a:t>Подключение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модуля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GL8088s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к микроконтроллеру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Подключение модулей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 bwMode="auto">
          <a:xfrm>
            <a:off x="542131" y="2200666"/>
            <a:ext cx="8144669" cy="416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Применяемый </a:t>
            </a:r>
            <a:r>
              <a:rPr lang="ru-RU" dirty="0"/>
              <a:t>чипсет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Производственный статус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Технические характеристики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Подключение модулей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Демонстрационные платы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Демонстрационная программа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Особенности применения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Перспективы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5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Что такое НАВИА?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Применяемый чипсет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Производственный статус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Технические характеристики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Подключение модулей</a:t>
            </a:r>
          </a:p>
          <a:p>
            <a:r>
              <a:rPr lang="ru-RU" dirty="0"/>
              <a:t>Демонстрационные платы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Демонстрационная программа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Особенности применения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Перспективы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-8683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 smtClean="0">
                <a:solidFill>
                  <a:schemeClr val="bg1"/>
                </a:solidFill>
              </a:rPr>
              <a:t>-модули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5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96752"/>
            <a:ext cx="835488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/>
              <a:t>Демонстрационная плата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модуля </a:t>
            </a:r>
            <a:r>
              <a:rPr lang="en-US" sz="3200" b="1" dirty="0" smtClean="0"/>
              <a:t>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SC03595"/>
          <p:cNvPicPr>
            <a:picLocks noChangeAspect="1" noChangeArrowheads="1"/>
          </p:cNvPicPr>
          <p:nvPr/>
        </p:nvPicPr>
        <p:blipFill>
          <a:blip r:embed="rId2" cstate="print"/>
          <a:srcRect l="3008" t="10728" r="2594" b="7448"/>
          <a:stretch>
            <a:fillRect/>
          </a:stretch>
        </p:blipFill>
        <p:spPr bwMode="auto">
          <a:xfrm>
            <a:off x="1811110" y="1988840"/>
            <a:ext cx="55217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Демонстрационные платы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804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/>
              <a:t>Демонстрационная плата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модуля </a:t>
            </a:r>
            <a:r>
              <a:rPr lang="en-US" sz="3200" b="1" dirty="0" smtClean="0"/>
              <a:t>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Стандартный </a:t>
            </a:r>
            <a:r>
              <a:rPr lang="en-US" sz="3200" dirty="0" smtClean="0"/>
              <a:t>SMA-</a:t>
            </a:r>
            <a:r>
              <a:rPr lang="ru-RU" sz="3200" dirty="0" smtClean="0"/>
              <a:t>разъем антенны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Светодиодная индикация работы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Два разъема </a:t>
            </a:r>
            <a:r>
              <a:rPr lang="en-US" sz="3200" dirty="0" smtClean="0"/>
              <a:t>USB-</a:t>
            </a:r>
            <a:r>
              <a:rPr lang="ru-RU" sz="3200" dirty="0" smtClean="0"/>
              <a:t>интерфейса для связи с компьютером и для питания платы</a:t>
            </a:r>
            <a:r>
              <a:rPr lang="en-US" sz="3200" dirty="0" smtClean="0"/>
              <a:t> (</a:t>
            </a:r>
            <a:r>
              <a:rPr lang="ru-RU" sz="3200" dirty="0" smtClean="0"/>
              <a:t>первый для </a:t>
            </a:r>
            <a:r>
              <a:rPr lang="en-US" sz="3200" dirty="0" smtClean="0"/>
              <a:t>NMEA</a:t>
            </a:r>
            <a:r>
              <a:rPr lang="ru-RU" sz="3200" dirty="0" smtClean="0"/>
              <a:t>, второй для программирования)</a:t>
            </a:r>
            <a:r>
              <a:rPr lang="en-US" sz="3200" dirty="0" smtClean="0"/>
              <a:t> </a:t>
            </a:r>
            <a:endParaRPr lang="ru-RU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noProof="0" dirty="0" smtClean="0"/>
              <a:t>Возможность выбора режимов работа/программирование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Возможность работы с батареей резервного питания и без батареи</a:t>
            </a:r>
            <a:endParaRPr lang="ru-RU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подключения оборудования</a:t>
            </a:r>
            <a:r>
              <a:rPr kumimoji="0" lang="ru-RU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пользователя к выходам 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UART</a:t>
            </a:r>
            <a:r>
              <a:rPr kumimoji="0" lang="ru-RU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без пайки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Демонстрационные платы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48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/>
              <a:t>Демонстрационная плата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модуля </a:t>
            </a:r>
            <a:r>
              <a:rPr lang="en-US" sz="3200" b="1" noProof="0" dirty="0"/>
              <a:t>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osadchiy\Documents\ГЛОНАСС\DemoBoard\DSC03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1524" r="2075" b="9429"/>
          <a:stretch/>
        </p:blipFill>
        <p:spPr bwMode="auto">
          <a:xfrm>
            <a:off x="1665925" y="1901653"/>
            <a:ext cx="58121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Демонстрационные платы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689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96752"/>
            <a:ext cx="8229600" cy="5081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800" b="1" noProof="0" dirty="0" smtClean="0"/>
              <a:t>Демонстрационная плата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модуля </a:t>
            </a:r>
            <a:r>
              <a:rPr lang="en-US" sz="3800" b="1" noProof="0" dirty="0" smtClean="0"/>
              <a:t>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L8088s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Стандартный </a:t>
            </a:r>
            <a:r>
              <a:rPr lang="en-US" sz="3200" dirty="0" smtClean="0"/>
              <a:t>SMA-</a:t>
            </a:r>
            <a:r>
              <a:rPr lang="ru-RU" sz="3200" dirty="0" smtClean="0"/>
              <a:t>разъем антенны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Панель для подключения модуля без пайки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Светодиодная индикация работы</a:t>
            </a:r>
            <a:endParaRPr lang="ru-RU" sz="32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Единый разъем </a:t>
            </a:r>
            <a:r>
              <a:rPr lang="en-US" sz="3200" dirty="0" smtClean="0"/>
              <a:t>USB-</a:t>
            </a:r>
            <a:r>
              <a:rPr lang="ru-RU" sz="3200" dirty="0" smtClean="0"/>
              <a:t>интерфейса </a:t>
            </a:r>
            <a:r>
              <a:rPr lang="ru-RU" sz="3200" dirty="0"/>
              <a:t>для связи с компьютером и для питания </a:t>
            </a:r>
            <a:r>
              <a:rPr lang="ru-RU" sz="3200" dirty="0" smtClean="0"/>
              <a:t>платы (на компьютере отображается двумя </a:t>
            </a:r>
            <a:r>
              <a:rPr lang="en-US" sz="3200" dirty="0" smtClean="0"/>
              <a:t>COM</a:t>
            </a:r>
            <a:r>
              <a:rPr lang="ru-RU" sz="3200" dirty="0" smtClean="0"/>
              <a:t>-портами)</a:t>
            </a:r>
            <a:endParaRPr lang="ru-RU" sz="32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Возможность выбора режимов </a:t>
            </a:r>
            <a:r>
              <a:rPr lang="ru-RU" sz="3200" dirty="0" smtClean="0"/>
              <a:t>работа/программирование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Возможность работы с батареей резервного питания и без батареи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 smtClean="0"/>
              <a:t>Возможность </a:t>
            </a:r>
            <a:r>
              <a:rPr lang="ru-RU" sz="3200" dirty="0"/>
              <a:t>подключения оборудования пользователя </a:t>
            </a:r>
            <a:r>
              <a:rPr lang="ru-RU" sz="3200" dirty="0" smtClean="0"/>
              <a:t>ко всем задействованным выводам модуля без пайки</a:t>
            </a:r>
            <a:endParaRPr lang="ru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Демонстрационные платы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59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Применяемый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чипсет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Производственный статус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Технические характеристики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Подключение модулей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Демонстрационные платы</a:t>
            </a:r>
          </a:p>
          <a:p>
            <a:r>
              <a:rPr lang="ru-RU" dirty="0"/>
              <a:t>Демонстрационная программа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Особенности применения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Перспективы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8683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 smtClean="0">
                <a:solidFill>
                  <a:schemeClr val="bg1"/>
                </a:solidFill>
              </a:rPr>
              <a:t>-модули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5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Внешний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вид диалогового окна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99" y="1700808"/>
            <a:ext cx="6135002" cy="48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Демонстрационная программа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804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Две версии – стандартная и расширенная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smtClean="0"/>
              <a:t>Стандартная версия – только режимы отображения и настроек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Расширенная версия – режим отображения, режим измерений, режим настроек и режим команд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Работа как с данными, поступающими по </a:t>
            </a:r>
            <a:r>
              <a:rPr lang="en-US" sz="2400" dirty="0" smtClean="0"/>
              <a:t>COM</a:t>
            </a:r>
            <a:r>
              <a:rPr lang="ru-RU" sz="2400" dirty="0" smtClean="0"/>
              <a:t>-порту, так и с записанными в файл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Запись результатов в лог-файл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Возможность организации холодного старта с разными конфигурациями (сбросить альманах, эфемериды, координаты, время в любой комбинации)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Демонстрационная программа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9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3528" y="841423"/>
            <a:ext cx="8515672" cy="543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dirty="0" smtClean="0"/>
              <a:t>Режим </a:t>
            </a:r>
            <a:r>
              <a:rPr lang="ru-RU" sz="3200" dirty="0"/>
              <a:t>отображения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74" y="1628800"/>
            <a:ext cx="5219700" cy="194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97" y="4099870"/>
            <a:ext cx="3225527" cy="202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7" y="2348881"/>
            <a:ext cx="516680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Демонстрационная программа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54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124744"/>
            <a:ext cx="8229600" cy="515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200" b="1" dirty="0" smtClean="0"/>
              <a:t>Режим </a:t>
            </a:r>
            <a:r>
              <a:rPr lang="ru-RU" sz="3200" b="1" dirty="0"/>
              <a:t>отображения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Настройка работы </a:t>
            </a:r>
            <a:r>
              <a:rPr lang="ru-RU" sz="2400" dirty="0" smtClean="0"/>
              <a:t>модуля (скорость обмена, набор сообщений, принимаемые спутниковые группировки, настройка сигнала 1</a:t>
            </a:r>
            <a:r>
              <a:rPr lang="en-US" sz="2400" dirty="0" smtClean="0"/>
              <a:t>PPS</a:t>
            </a:r>
            <a:r>
              <a:rPr lang="ru-RU" sz="2400" dirty="0" smtClean="0"/>
              <a:t>)</a:t>
            </a:r>
            <a:endParaRPr lang="ru-RU" sz="24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Отображение поступающей </a:t>
            </a:r>
            <a:r>
              <a:rPr lang="ru-RU" sz="2400" dirty="0" smtClean="0"/>
              <a:t>информации (координаты, режим 2</a:t>
            </a:r>
            <a:r>
              <a:rPr lang="en-US" sz="2400" dirty="0" smtClean="0"/>
              <a:t>D/3D</a:t>
            </a:r>
            <a:r>
              <a:rPr lang="ru-RU" sz="2400" dirty="0" smtClean="0"/>
              <a:t>, видимые спутники – расположение и сила сигнала)</a:t>
            </a:r>
            <a:endParaRPr lang="ru-RU" sz="24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Графическое отображение поступающих координат </a:t>
            </a:r>
            <a:r>
              <a:rPr lang="ru-RU" sz="2400" dirty="0" smtClean="0"/>
              <a:t>точек (регулируемый масштаб)</a:t>
            </a:r>
            <a:endParaRPr lang="ru-RU" sz="24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Запись лог-файлов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Измерение времени старта (холодный, теплый, горячий)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Демонстрационная программа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9623"/>
            <a:ext cx="8229600" cy="4903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Новейшая разработка компании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 </a:t>
            </a:r>
            <a:r>
              <a:rPr lang="en-US" dirty="0" smtClean="0"/>
              <a:t>STMicroelectronics</a:t>
            </a:r>
          </a:p>
          <a:p>
            <a:r>
              <a:rPr lang="ru-RU" dirty="0" smtClean="0"/>
              <a:t>Однокорпусное решение </a:t>
            </a:r>
            <a:r>
              <a:rPr lang="en-US" dirty="0" smtClean="0"/>
              <a:t>STA8088FG</a:t>
            </a:r>
          </a:p>
          <a:p>
            <a:r>
              <a:rPr lang="ru-RU" dirty="0" smtClean="0"/>
              <a:t>Частотозадающие компоненты </a:t>
            </a:r>
          </a:p>
          <a:p>
            <a:pPr>
              <a:buNone/>
            </a:pPr>
            <a:r>
              <a:rPr lang="ru-RU" dirty="0" smtClean="0"/>
              <a:t>	компании </a:t>
            </a:r>
            <a:r>
              <a:rPr lang="en-US" dirty="0" smtClean="0"/>
              <a:t>NDK</a:t>
            </a:r>
          </a:p>
          <a:p>
            <a:r>
              <a:rPr lang="ru-RU" dirty="0" smtClean="0"/>
              <a:t>Пассивные компоненты </a:t>
            </a:r>
            <a:r>
              <a:rPr lang="en-US" dirty="0" smtClean="0"/>
              <a:t>Murata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165304"/>
            <a:ext cx="792088" cy="5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78724" y="1988865"/>
            <a:ext cx="1923256" cy="144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Picture 2" descr="http://ewh.ieee.org/conf/vppc/Logo/MURA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22" y="5274234"/>
            <a:ext cx="1123330" cy="5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heap\Holding\Служба маркетинга\Реклама\логотипы\NDK_new_logo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74" l="0" r="100000">
                        <a14:foregroundMark x1="48279" y1="48760" x2="48279" y2="48760"/>
                        <a14:foregroundMark x1="59698" y1="55096" x2="59698" y2="55096"/>
                        <a14:foregroundMark x1="64316" y1="51515" x2="64316" y2="51515"/>
                        <a14:foregroundMark x1="73300" y1="44628" x2="73300" y2="44628"/>
                        <a14:foregroundMark x1="85978" y1="44628" x2="85978" y2="44628"/>
                        <a14:foregroundMark x1="92527" y1="36088" x2="92527" y2="36088"/>
                        <a14:foregroundMark x1="83879" y1="35537" x2="83879" y2="35537"/>
                        <a14:foregroundMark x1="88497" y1="68871" x2="88497" y2="68871"/>
                        <a14:foregroundMark x1="41394" y1="68320" x2="46683" y2="31405"/>
                        <a14:foregroundMark x1="46683" y1="31405" x2="51805" y2="68320"/>
                        <a14:foregroundMark x1="51805" y1="68320" x2="52645" y2="61433"/>
                        <a14:foregroundMark x1="67506" y1="31956" x2="59026" y2="65014"/>
                        <a14:foregroundMark x1="74391" y1="39394" x2="68514" y2="65565"/>
                        <a14:foregroundMark x1="84551" y1="36088" x2="78925" y2="71350"/>
                        <a14:foregroundMark x1="95130" y1="30854" x2="88077" y2="49862"/>
                        <a14:foregroundMark x1="88077" y1="49862" x2="89337" y2="68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3128"/>
            <a:ext cx="1350365" cy="4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641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Применяемый </a:t>
            </a:r>
            <a:r>
              <a:rPr lang="ru-RU" sz="3600" b="1" dirty="0" err="1" smtClean="0">
                <a:solidFill>
                  <a:schemeClr val="bg1"/>
                </a:solidFill>
              </a:rPr>
              <a:t>чипсет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39">
                        <a14:foregroundMark x1="7581" y1="43662" x2="12635" y2="4930"/>
                        <a14:foregroundMark x1="22744" y1="4930" x2="22744" y2="4930"/>
                        <a14:foregroundMark x1="17329" y1="4930" x2="17329" y2="4930"/>
                        <a14:foregroundMark x1="12274" y1="45070" x2="12274" y2="45070"/>
                        <a14:foregroundMark x1="3610" y1="45070" x2="3610" y2="45070"/>
                        <a14:foregroundMark x1="2527" y1="5634" x2="2527" y2="5634"/>
                        <a14:foregroundMark x1="722" y1="12676" x2="722" y2="12676"/>
                        <a14:foregroundMark x1="19495" y1="35915" x2="19495" y2="35915"/>
                        <a14:foregroundMark x1="46209" y1="38732" x2="46209" y2="38732"/>
                        <a14:foregroundMark x1="59567" y1="31690" x2="59567" y2="31690"/>
                        <a14:foregroundMark x1="79422" y1="16197" x2="79422" y2="16197"/>
                        <a14:foregroundMark x1="80144" y1="7042" x2="75812" y2="41549"/>
                        <a14:foregroundMark x1="93141" y1="6338" x2="88448" y2="42254"/>
                        <a14:foregroundMark x1="69675" y1="25352" x2="67870" y2="3873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7" y="1124743"/>
            <a:ext cx="1930844" cy="98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39">
                        <a14:foregroundMark x1="7581" y1="43662" x2="12635" y2="4930"/>
                        <a14:foregroundMark x1="22744" y1="4930" x2="22744" y2="4930"/>
                        <a14:foregroundMark x1="17329" y1="4930" x2="17329" y2="4930"/>
                        <a14:foregroundMark x1="12274" y1="45070" x2="12274" y2="45070"/>
                        <a14:foregroundMark x1="3610" y1="45070" x2="3610" y2="45070"/>
                        <a14:foregroundMark x1="2527" y1="5634" x2="2527" y2="5634"/>
                        <a14:foregroundMark x1="722" y1="12676" x2="722" y2="12676"/>
                        <a14:foregroundMark x1="19495" y1="35915" x2="19495" y2="35915"/>
                        <a14:foregroundMark x1="46209" y1="38732" x2="46209" y2="38732"/>
                        <a14:foregroundMark x1="59567" y1="31690" x2="59567" y2="31690"/>
                        <a14:foregroundMark x1="79422" y1="16197" x2="79422" y2="16197"/>
                        <a14:foregroundMark x1="80144" y1="7042" x2="75812" y2="41549"/>
                        <a14:foregroundMark x1="93141" y1="6338" x2="88448" y2="42254"/>
                        <a14:foregroundMark x1="69675" y1="25352" x2="67870" y2="3873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75754" y="6165304"/>
            <a:ext cx="1111856" cy="5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908720"/>
            <a:ext cx="8229600" cy="53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dirty="0" smtClean="0"/>
              <a:t>Режим измерений</a:t>
            </a:r>
          </a:p>
          <a:p>
            <a:pPr lvl="0">
              <a:spcBef>
                <a:spcPct val="20000"/>
              </a:spcBef>
              <a:defRPr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3" t="21853" r="31577" b="25721"/>
          <a:stretch/>
        </p:blipFill>
        <p:spPr bwMode="auto">
          <a:xfrm>
            <a:off x="1736097" y="1622677"/>
            <a:ext cx="5671805" cy="453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Демонстрационная программа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53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908720"/>
            <a:ext cx="8229600" cy="536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200" b="1" dirty="0" smtClean="0"/>
              <a:t>Режим </a:t>
            </a:r>
            <a:r>
              <a:rPr lang="ru-RU" sz="3200" b="1" dirty="0"/>
              <a:t>измерений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Циклическое измерение времени старта (холодный, теплый, горячий</a:t>
            </a:r>
            <a:r>
              <a:rPr lang="ru-RU" sz="2400" dirty="0" smtClean="0"/>
              <a:t>) с выдачей результатов времен старта: «минимальное», «максимальное», «среднее»</a:t>
            </a:r>
            <a:endParaRPr lang="ru-RU" sz="24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Контроль пропуска точек (провалы трека</a:t>
            </a:r>
            <a:r>
              <a:rPr lang="ru-RU" sz="2400" dirty="0" smtClean="0"/>
              <a:t>) с настройкой порога обнаружения</a:t>
            </a:r>
            <a:endParaRPr lang="ru-RU" sz="24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Сравнение двух треков  </a:t>
            </a:r>
            <a:r>
              <a:rPr lang="ru-RU" sz="2400" dirty="0" smtClean="0"/>
              <a:t>с одинаковыми временами записанных точек (</a:t>
            </a:r>
            <a:r>
              <a:rPr lang="ru-RU" sz="2400" dirty="0"/>
              <a:t>определение отклонения)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Управление модулем (передача любых команд на модуль)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Запись полных лог-файлов (</a:t>
            </a:r>
            <a:r>
              <a:rPr lang="en-US" sz="2400" dirty="0"/>
              <a:t>COM-</a:t>
            </a:r>
            <a:r>
              <a:rPr lang="ru-RU" sz="2400" dirty="0"/>
              <a:t>порты, все сообщения, только </a:t>
            </a:r>
            <a:r>
              <a:rPr lang="en-US" sz="2400" dirty="0"/>
              <a:t>NMEA, Debug, </a:t>
            </a:r>
            <a:r>
              <a:rPr lang="ru-RU" sz="2400" dirty="0"/>
              <a:t>пропущенные точки, результаты измерения </a:t>
            </a:r>
            <a:r>
              <a:rPr lang="en-US" sz="2400" dirty="0"/>
              <a:t>TTFF </a:t>
            </a:r>
            <a:r>
              <a:rPr lang="ru-RU" sz="2400" dirty="0"/>
              <a:t>рестартов)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Демонстрационная программа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092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Применяемый чипсет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Производственный статус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Технические характеристики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Подключение модулей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Демонстрационные платы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Демонстрационная программа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применения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Перспективы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8683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 smtClean="0">
                <a:solidFill>
                  <a:schemeClr val="bg1"/>
                </a:solidFill>
              </a:rPr>
              <a:t>-модули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5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9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1268760"/>
            <a:ext cx="8280920" cy="5009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Вывод модуля </a:t>
            </a:r>
            <a:r>
              <a:rPr lang="en-US" sz="2800" dirty="0" smtClean="0"/>
              <a:t>TXD1 </a:t>
            </a:r>
            <a:r>
              <a:rPr lang="ru-RU" sz="2800" dirty="0" smtClean="0"/>
              <a:t>(и опционально </a:t>
            </a:r>
            <a:r>
              <a:rPr lang="en-US" sz="2800" dirty="0" smtClean="0"/>
              <a:t>TxD0</a:t>
            </a:r>
            <a:r>
              <a:rPr lang="ru-RU" sz="2800" dirty="0" smtClean="0"/>
              <a:t>) должны быть подсоединены ко входам </a:t>
            </a:r>
            <a:r>
              <a:rPr lang="en-US" sz="2800" dirty="0" err="1" smtClean="0"/>
              <a:t>RxD</a:t>
            </a:r>
            <a:r>
              <a:rPr lang="en-US" sz="2800" dirty="0" smtClean="0"/>
              <a:t> </a:t>
            </a:r>
            <a:r>
              <a:rPr lang="ru-RU" sz="2800" dirty="0" smtClean="0"/>
              <a:t>контроллера.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Выводы модуля </a:t>
            </a:r>
            <a:r>
              <a:rPr lang="en-US" sz="2800" dirty="0" smtClean="0"/>
              <a:t>RxD1</a:t>
            </a:r>
            <a:r>
              <a:rPr lang="ru-RU" sz="2800" dirty="0" smtClean="0"/>
              <a:t> и </a:t>
            </a:r>
            <a:r>
              <a:rPr lang="en-US" sz="2800" dirty="0" smtClean="0"/>
              <a:t>RxD0</a:t>
            </a:r>
            <a:r>
              <a:rPr lang="ru-RU" sz="2800" dirty="0" smtClean="0"/>
              <a:t>, если они применяются в системе,</a:t>
            </a:r>
            <a:r>
              <a:rPr lang="en-US" sz="2800" dirty="0" smtClean="0"/>
              <a:t> </a:t>
            </a:r>
            <a:r>
              <a:rPr lang="ru-RU" sz="2800" dirty="0" smtClean="0"/>
              <a:t>должны быть подсоединены в выходам </a:t>
            </a:r>
            <a:r>
              <a:rPr lang="en-US" sz="2800" dirty="0" err="1" smtClean="0"/>
              <a:t>TxD</a:t>
            </a:r>
            <a:r>
              <a:rPr lang="en-US" sz="2800" dirty="0" smtClean="0"/>
              <a:t> </a:t>
            </a:r>
            <a:r>
              <a:rPr lang="ru-RU" sz="2800" dirty="0" smtClean="0"/>
              <a:t>контроллера, имеющим возможность перевода в состояние «Вход» или «</a:t>
            </a:r>
            <a:r>
              <a:rPr lang="en-US" sz="2800" dirty="0" smtClean="0"/>
              <a:t>Z</a:t>
            </a:r>
            <a:r>
              <a:rPr lang="ru-RU" sz="2800" dirty="0" smtClean="0"/>
              <a:t>-состояние». </a:t>
            </a:r>
            <a:endParaRPr lang="ru-RU" sz="2800" dirty="0"/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Вывод модуля 1</a:t>
            </a:r>
            <a:r>
              <a:rPr lang="en-US" sz="2800" dirty="0" smtClean="0"/>
              <a:t>PPS</a:t>
            </a:r>
            <a:r>
              <a:rPr lang="ru-RU" sz="2800" dirty="0" smtClean="0"/>
              <a:t>, если он применяется в системе,</a:t>
            </a:r>
            <a:r>
              <a:rPr lang="en-US" sz="2800" dirty="0" smtClean="0"/>
              <a:t> </a:t>
            </a:r>
            <a:r>
              <a:rPr lang="ru-RU" sz="2800" dirty="0" smtClean="0"/>
              <a:t>должен быть подсоединен ко входу контроллера.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Вывод </a:t>
            </a:r>
            <a:r>
              <a:rPr lang="en-US" sz="2800" dirty="0" smtClean="0"/>
              <a:t>/Reset</a:t>
            </a:r>
            <a:r>
              <a:rPr lang="ru-RU" sz="2800" dirty="0" smtClean="0"/>
              <a:t>, если он применяется в системе,</a:t>
            </a:r>
            <a:r>
              <a:rPr lang="en-US" sz="2800" dirty="0" smtClean="0"/>
              <a:t> </a:t>
            </a:r>
            <a:r>
              <a:rPr lang="ru-RU" sz="2800" dirty="0" smtClean="0"/>
              <a:t>должен быть подключен к выходу, имеющему достаточную нагрузочную способность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37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95536" y="1268760"/>
            <a:ext cx="8581562" cy="500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noProof="0" dirty="0" smtClean="0"/>
              <a:t>Исключить возможность «фантомного питания» модуля через выводы </a:t>
            </a:r>
            <a:r>
              <a:rPr lang="en-US" sz="2800" noProof="0" dirty="0" smtClean="0"/>
              <a:t>TXD0 (TX0), TXD1 (TX1), RXD0 (RX0), RXD1 (RX1), 1PPS, GNSS Status </a:t>
            </a:r>
          </a:p>
          <a:p>
            <a:pPr marL="447675" lvl="0" indent="-4476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Выполнить временную диаграмму начального старта для выбора режима функционирования – выводы </a:t>
            </a:r>
            <a:r>
              <a:rPr lang="en-US" sz="2800" dirty="0" smtClean="0"/>
              <a:t>TXD0 (TX0), TXD1 (TX1), </a:t>
            </a:r>
            <a:r>
              <a:rPr lang="ru-RU" sz="2800" dirty="0" smtClean="0"/>
              <a:t>/</a:t>
            </a:r>
            <a:r>
              <a:rPr lang="en-US" sz="2800" dirty="0" smtClean="0"/>
              <a:t>RST</a:t>
            </a:r>
          </a:p>
          <a:p>
            <a:pPr marL="447675" lvl="0" indent="-447675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Не допускать перегрузки цепи питания активной антенны (срабатывания самовосстанавливающегося предохранителя) при работе с источником сигнала, имеющим низкое выходное сопротивление по постоянному току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05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1268760"/>
            <a:ext cx="8424936" cy="508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dirty="0" smtClean="0"/>
              <a:t>Включение без </a:t>
            </a:r>
            <a:r>
              <a:rPr lang="ru-RU" sz="2800" dirty="0"/>
              <a:t>применения </a:t>
            </a:r>
            <a:r>
              <a:rPr lang="ru-RU" sz="2800" dirty="0" smtClean="0"/>
              <a:t>батарейного питания </a:t>
            </a:r>
            <a:r>
              <a:rPr lang="en-US" sz="2800" dirty="0" err="1" smtClean="0"/>
              <a:t>Vbat</a:t>
            </a:r>
            <a:r>
              <a:rPr lang="en-US" sz="2800" dirty="0" smtClean="0"/>
              <a:t> RTC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При длительности нарастания напряжения питания не более 10 </a:t>
            </a:r>
            <a:r>
              <a:rPr lang="ru-RU" sz="2800" dirty="0" err="1" smtClean="0"/>
              <a:t>мс</a:t>
            </a:r>
            <a:r>
              <a:rPr lang="ru-RU" sz="2800" dirty="0" smtClean="0"/>
              <a:t> подача сигнала </a:t>
            </a:r>
            <a:r>
              <a:rPr lang="en-US" sz="2800" dirty="0" smtClean="0"/>
              <a:t>/Reset </a:t>
            </a:r>
            <a:r>
              <a:rPr lang="ru-RU" sz="2800" dirty="0" smtClean="0"/>
              <a:t>не требуется. </a:t>
            </a:r>
          </a:p>
          <a:p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Если длительность нарастания напряжения питания превышает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10 </a:t>
            </a:r>
            <a:r>
              <a:rPr kumimoji="0" lang="ru-RU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мс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, подача сигнала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/Reset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обязательна.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896454"/>
            <a:ext cx="6698192" cy="284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1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1268760"/>
            <a:ext cx="8424936" cy="508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dirty="0" smtClean="0"/>
              <a:t>Включение с применением батарейного питания </a:t>
            </a:r>
            <a:r>
              <a:rPr lang="en-US" sz="2800" dirty="0" err="1" smtClean="0"/>
              <a:t>Vbat</a:t>
            </a:r>
            <a:r>
              <a:rPr lang="en-US" sz="2800" dirty="0" smtClean="0"/>
              <a:t> RTC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При подключении напряжения батарейного питания </a:t>
            </a:r>
            <a:r>
              <a:rPr lang="en-US" sz="2800" dirty="0" err="1" smtClean="0"/>
              <a:t>Vbat</a:t>
            </a:r>
            <a:r>
              <a:rPr lang="en-US" sz="2800" dirty="0" smtClean="0"/>
              <a:t> RTC </a:t>
            </a:r>
            <a:r>
              <a:rPr lang="ru-RU" sz="2800" dirty="0" smtClean="0"/>
              <a:t>до подключения напряжения питания модуля подача сигнала </a:t>
            </a:r>
            <a:r>
              <a:rPr lang="en-US" sz="2800" dirty="0" smtClean="0"/>
              <a:t>/Reset </a:t>
            </a:r>
            <a:r>
              <a:rPr lang="ru-RU" sz="2800" dirty="0" smtClean="0"/>
              <a:t>требуется.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79" y="3464496"/>
            <a:ext cx="73628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1268760"/>
            <a:ext cx="8424936" cy="508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dirty="0" smtClean="0"/>
              <a:t>Включение с применением батарейного питания </a:t>
            </a:r>
            <a:r>
              <a:rPr lang="en-US" sz="2800" dirty="0" err="1" smtClean="0"/>
              <a:t>Vbat</a:t>
            </a:r>
            <a:r>
              <a:rPr lang="en-US" sz="2800" dirty="0" smtClean="0"/>
              <a:t> RTC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При подключении напряжения батарейного питания </a:t>
            </a:r>
            <a:r>
              <a:rPr lang="en-US" sz="2800" dirty="0" err="1" smtClean="0"/>
              <a:t>Vbat</a:t>
            </a:r>
            <a:r>
              <a:rPr lang="en-US" sz="2800" dirty="0" smtClean="0"/>
              <a:t> RTC </a:t>
            </a:r>
            <a:r>
              <a:rPr lang="ru-RU" sz="2800" dirty="0"/>
              <a:t>одновременно </a:t>
            </a:r>
            <a:r>
              <a:rPr lang="ru-RU" sz="2800" dirty="0" smtClean="0"/>
              <a:t>или </a:t>
            </a:r>
            <a:r>
              <a:rPr lang="ru-RU" sz="2800" dirty="0"/>
              <a:t>после  </a:t>
            </a:r>
            <a:r>
              <a:rPr lang="ru-RU" sz="2800" dirty="0" smtClean="0"/>
              <a:t>подключения </a:t>
            </a:r>
            <a:r>
              <a:rPr lang="ru-RU" sz="2800" dirty="0"/>
              <a:t>напряжения питания модуля </a:t>
            </a:r>
            <a:r>
              <a:rPr lang="ru-RU" sz="2800" dirty="0" smtClean="0"/>
              <a:t>подача сигнала </a:t>
            </a:r>
            <a:r>
              <a:rPr lang="en-US" sz="2800" dirty="0" smtClean="0"/>
              <a:t>/Reset </a:t>
            </a:r>
            <a:r>
              <a:rPr lang="ru-RU" sz="2800" dirty="0" smtClean="0"/>
              <a:t>не требуется.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0" y="3933056"/>
            <a:ext cx="744696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6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92478" y="1496858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момент </a:t>
            </a:r>
            <a:r>
              <a:rPr lang="ru-RU" sz="2800" dirty="0" smtClean="0"/>
              <a:t>формирования сигнала /</a:t>
            </a:r>
            <a:r>
              <a:rPr lang="ru-RU" sz="2800" dirty="0" err="1" smtClean="0"/>
              <a:t>Reset</a:t>
            </a:r>
            <a:r>
              <a:rPr lang="ru-RU" sz="2800" dirty="0" smtClean="0"/>
              <a:t> </a:t>
            </a:r>
            <a:r>
              <a:rPr lang="ru-RU" sz="2800" dirty="0"/>
              <a:t>или включения напряжения питания, если батарейное питание не </a:t>
            </a:r>
            <a:r>
              <a:rPr lang="ru-RU" sz="2800" dirty="0" smtClean="0"/>
              <a:t>применяется, </a:t>
            </a:r>
            <a:r>
              <a:rPr lang="ru-RU" sz="2800" dirty="0"/>
              <a:t>выводы Tx0 и Tx1 не должны быть нагружены на землю (они должны быть "свободны", т.е. нагружены на входы ЗАПИТАННОГО последующего оборудования, например, контроллера).</a:t>
            </a:r>
          </a:p>
          <a:p>
            <a:r>
              <a:rPr lang="ru-RU" sz="2800" dirty="0"/>
              <a:t>В модуле установлены резисторы подтяжки (</a:t>
            </a:r>
            <a:r>
              <a:rPr lang="en-US" sz="2800" dirty="0"/>
              <a:t>pull up)</a:t>
            </a:r>
            <a:r>
              <a:rPr lang="ru-RU" sz="2800" dirty="0"/>
              <a:t> 10кОм на питание +3,3В. Нагрузка на выводы </a:t>
            </a:r>
            <a:r>
              <a:rPr lang="en-US" sz="2800" dirty="0"/>
              <a:t>Tx0 </a:t>
            </a:r>
            <a:r>
              <a:rPr lang="ru-RU" sz="2800" dirty="0"/>
              <a:t>и </a:t>
            </a:r>
            <a:r>
              <a:rPr lang="en-US" sz="2800" dirty="0"/>
              <a:t>Tx1</a:t>
            </a:r>
            <a:r>
              <a:rPr lang="ru-RU" sz="2800" dirty="0"/>
              <a:t> не должна быть более 10мкА.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7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9552" y="1997839"/>
            <a:ext cx="8147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/>
              <a:t>входе разрешения работы ENA (ON/OFF) для включения модуля должно присутствовать напряжение не менее 2В. В модуле этот вход имеет подтяжку на землю (</a:t>
            </a:r>
            <a:r>
              <a:rPr lang="ru-RU" sz="2800" dirty="0" err="1"/>
              <a:t>pull</a:t>
            </a:r>
            <a:r>
              <a:rPr lang="ru-RU" sz="2800" dirty="0"/>
              <a:t> </a:t>
            </a:r>
            <a:r>
              <a:rPr lang="ru-RU" sz="2800" dirty="0" err="1"/>
              <a:t>down</a:t>
            </a:r>
            <a:r>
              <a:rPr lang="ru-RU" sz="2800" dirty="0"/>
              <a:t>) 10кОм – если сигнал включения подается с выхода </a:t>
            </a:r>
            <a:r>
              <a:rPr lang="ru-RU" sz="2800" dirty="0" err="1"/>
              <a:t>высокоомного</a:t>
            </a:r>
            <a:r>
              <a:rPr lang="ru-RU" sz="2800" dirty="0"/>
              <a:t> источника, может не хватить выходного тока для формирования требуемого значения напряжения на данном выводе.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9286" y="742420"/>
            <a:ext cx="5633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модуль </a:t>
            </a:r>
            <a:r>
              <a:rPr lang="en-US" sz="3200" b="1" dirty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22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2174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Основные преимущества</a:t>
            </a:r>
          </a:p>
          <a:p>
            <a:r>
              <a:rPr lang="ru-RU" dirty="0" smtClean="0"/>
              <a:t>Разработан одним из крупнейших в мире производителей микросхем</a:t>
            </a:r>
          </a:p>
          <a:p>
            <a:r>
              <a:rPr lang="ru-RU" dirty="0" smtClean="0"/>
              <a:t>Производственные мощности </a:t>
            </a:r>
            <a:r>
              <a:rPr lang="en-US" dirty="0" smtClean="0"/>
              <a:t>STMicroelectronics </a:t>
            </a:r>
            <a:r>
              <a:rPr lang="ru-RU" dirty="0" smtClean="0"/>
              <a:t>позволяют выпускать требуемые рынком объемы</a:t>
            </a:r>
          </a:p>
          <a:p>
            <a:r>
              <a:rPr lang="ru-RU" dirty="0" smtClean="0"/>
              <a:t>Техническая поддержка от </a:t>
            </a:r>
            <a:r>
              <a:rPr lang="en-US" dirty="0" smtClean="0"/>
              <a:t>STMicroelectronics</a:t>
            </a:r>
            <a:endParaRPr lang="ru-RU" dirty="0" smtClean="0"/>
          </a:p>
          <a:p>
            <a:r>
              <a:rPr lang="ru-RU" dirty="0" smtClean="0"/>
              <a:t>Поддержка систем ГЛОНАСС, </a:t>
            </a:r>
            <a:r>
              <a:rPr lang="en-US" dirty="0" smtClean="0"/>
              <a:t>GPS, GALILEO, QZSS</a:t>
            </a:r>
            <a:r>
              <a:rPr lang="ru-RU" dirty="0" smtClean="0"/>
              <a:t>, в перспективе возможна поддержка </a:t>
            </a:r>
            <a:r>
              <a:rPr lang="en-US" dirty="0" smtClean="0"/>
              <a:t>Compass (</a:t>
            </a:r>
            <a:r>
              <a:rPr lang="en-US" dirty="0" err="1" smtClean="0"/>
              <a:t>BeiDou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165304"/>
            <a:ext cx="792088" cy="5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3888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Применяемый </a:t>
            </a:r>
            <a:r>
              <a:rPr lang="ru-RU" sz="3200" b="1" dirty="0" err="1" smtClean="0">
                <a:solidFill>
                  <a:schemeClr val="bg1"/>
                </a:solidFill>
              </a:rPr>
              <a:t>чипсет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39">
                        <a14:foregroundMark x1="7581" y1="43662" x2="12635" y2="4930"/>
                        <a14:foregroundMark x1="22744" y1="4930" x2="22744" y2="4930"/>
                        <a14:foregroundMark x1="17329" y1="4930" x2="17329" y2="4930"/>
                        <a14:foregroundMark x1="12274" y1="45070" x2="12274" y2="45070"/>
                        <a14:foregroundMark x1="3610" y1="45070" x2="3610" y2="45070"/>
                        <a14:foregroundMark x1="2527" y1="5634" x2="2527" y2="5634"/>
                        <a14:foregroundMark x1="722" y1="12676" x2="722" y2="12676"/>
                        <a14:foregroundMark x1="19495" y1="35915" x2="19495" y2="35915"/>
                        <a14:foregroundMark x1="46209" y1="38732" x2="46209" y2="38732"/>
                        <a14:foregroundMark x1="59567" y1="31690" x2="59567" y2="31690"/>
                        <a14:foregroundMark x1="79422" y1="16197" x2="79422" y2="16197"/>
                        <a14:foregroundMark x1="80144" y1="7042" x2="75812" y2="41549"/>
                        <a14:foregroundMark x1="93141" y1="6338" x2="88448" y2="42254"/>
                        <a14:foregroundMark x1="69675" y1="25352" x2="67870" y2="3873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75754" y="6165304"/>
            <a:ext cx="1111856" cy="5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11560" y="213285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состоянии модуля "питание +3,3В выключено" ни на какие выводы, кроме входа батарейного </a:t>
            </a:r>
            <a:r>
              <a:rPr lang="ru-RU" sz="2800" dirty="0" smtClean="0"/>
              <a:t>питания</a:t>
            </a:r>
            <a:r>
              <a:rPr lang="en-US" sz="2800" dirty="0" smtClean="0"/>
              <a:t> </a:t>
            </a:r>
            <a:r>
              <a:rPr lang="en-US" sz="2800" dirty="0" err="1" smtClean="0"/>
              <a:t>Vbat</a:t>
            </a:r>
            <a:r>
              <a:rPr lang="en-US" sz="2800" dirty="0" smtClean="0"/>
              <a:t> RTC </a:t>
            </a:r>
            <a:r>
              <a:rPr lang="ru-RU" sz="2800" dirty="0" smtClean="0"/>
              <a:t>и входа </a:t>
            </a:r>
            <a:r>
              <a:rPr lang="en-US" sz="2800" dirty="0" smtClean="0"/>
              <a:t>/Reset</a:t>
            </a:r>
            <a:r>
              <a:rPr lang="ru-RU" sz="2800" dirty="0" smtClean="0"/>
              <a:t>, </a:t>
            </a:r>
            <a:r>
              <a:rPr lang="ru-RU" sz="2800" dirty="0"/>
              <a:t>не должно быть подано напряжения более 0,2В.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00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11560" y="213285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</a:t>
            </a:r>
            <a:r>
              <a:rPr lang="ru-RU" sz="2800" dirty="0" smtClean="0"/>
              <a:t>снижении (даже кратковременном) напряжения батарейного питания </a:t>
            </a:r>
            <a:r>
              <a:rPr lang="en-US" sz="2800" dirty="0" err="1" smtClean="0"/>
              <a:t>Vbat</a:t>
            </a:r>
            <a:r>
              <a:rPr lang="en-US" sz="2800" dirty="0" smtClean="0"/>
              <a:t> RTC </a:t>
            </a:r>
            <a:r>
              <a:rPr lang="ru-RU" sz="2800" dirty="0" smtClean="0"/>
              <a:t>ниже значения 2,0В требуется проведение процедуры </a:t>
            </a:r>
            <a:r>
              <a:rPr lang="ru-RU" sz="2800" dirty="0"/>
              <a:t>старта </a:t>
            </a:r>
            <a:r>
              <a:rPr lang="ru-RU" sz="2800" dirty="0" smtClean="0"/>
              <a:t>«Включение </a:t>
            </a:r>
            <a:r>
              <a:rPr lang="ru-RU" sz="2800" dirty="0"/>
              <a:t>с применением батарейного питания </a:t>
            </a:r>
            <a:r>
              <a:rPr lang="en-US" sz="2800" dirty="0" err="1"/>
              <a:t>Vbat</a:t>
            </a:r>
            <a:r>
              <a:rPr lang="en-US" sz="2800" dirty="0"/>
              <a:t> </a:t>
            </a:r>
            <a:r>
              <a:rPr lang="en-US" sz="2800" dirty="0" smtClean="0"/>
              <a:t>RTC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54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9552" y="170080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случае применения батарейного питания </a:t>
            </a:r>
            <a:r>
              <a:rPr lang="en-US" sz="2800" dirty="0" err="1"/>
              <a:t>Vbat</a:t>
            </a:r>
            <a:r>
              <a:rPr lang="en-US" sz="2800" dirty="0"/>
              <a:t> RTC </a:t>
            </a:r>
            <a:r>
              <a:rPr lang="ru-RU" sz="2800" dirty="0" smtClean="0"/>
              <a:t>подавать </a:t>
            </a:r>
            <a:r>
              <a:rPr lang="ru-RU" sz="2800" dirty="0"/>
              <a:t>сигнал </a:t>
            </a:r>
            <a:r>
              <a:rPr lang="ru-RU" sz="2800" dirty="0" smtClean="0"/>
              <a:t>/</a:t>
            </a:r>
            <a:r>
              <a:rPr lang="ru-RU" sz="2800" dirty="0" err="1" smtClean="0"/>
              <a:t>Reset</a:t>
            </a:r>
            <a:r>
              <a:rPr lang="ru-RU" sz="2800" dirty="0" smtClean="0"/>
              <a:t> </a:t>
            </a:r>
            <a:r>
              <a:rPr lang="ru-RU" sz="2800" dirty="0"/>
              <a:t>следует только после подачи напряжения 3,3В </a:t>
            </a:r>
            <a:r>
              <a:rPr lang="ru-RU" sz="2800" dirty="0" smtClean="0"/>
              <a:t>(допускается подавать </a:t>
            </a:r>
            <a:r>
              <a:rPr lang="ru-RU" sz="2800" dirty="0"/>
              <a:t>и в другое время, но при этом потребуется ОБЯЗАТЕЛЬНО подать данный сигнал после подачи питания 3,3В для начала работы модуля).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96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83568" y="1628800"/>
            <a:ext cx="7776864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/>
              <a:t>Следует убедиться, что время, требующееся на передачу всего выбранного набора сообщений, не превышает заданного периода следования сообщений (желательно задействовать не более 70% времени).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dirty="0"/>
              <a:t>Если некоторые из сообщений поступают редко (обычно это сообщение </a:t>
            </a:r>
            <a:r>
              <a:rPr lang="en-US" sz="2800" dirty="0"/>
              <a:t>G_GSV</a:t>
            </a:r>
            <a:r>
              <a:rPr lang="ru-RU" sz="2800" dirty="0"/>
              <a:t>), то следует зарезервировать время и для этих сообщений.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31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83568" y="1628800"/>
            <a:ext cx="777686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 smtClean="0"/>
              <a:t>Некоторые команды изменения параметров (например, переключение скорости передачи данных, изменение набора обрабатываемых спутниковых группировок и некоторые другие) для вступления в силу требуют перезапуска модуля.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dirty="0" smtClean="0"/>
              <a:t>Перезапуск можно осуществлять путем выключения/включения питания модуля или путем подачи сигнала </a:t>
            </a:r>
            <a:r>
              <a:rPr lang="en-US" sz="2800" dirty="0" smtClean="0"/>
              <a:t>/Reset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94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1632" y="764869"/>
            <a:ext cx="5731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модуль </a:t>
            </a:r>
            <a:r>
              <a:rPr lang="en-US" sz="3200" b="1" dirty="0" smtClean="0"/>
              <a:t>ML8088s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8000" y="1988840"/>
            <a:ext cx="809644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/>
              <a:t>Сигнал </a:t>
            </a:r>
            <a:r>
              <a:rPr lang="en-US" sz="2800" dirty="0"/>
              <a:t>GNSS status </a:t>
            </a:r>
            <a:r>
              <a:rPr lang="ru-RU" sz="2800" dirty="0"/>
              <a:t>имеет размах 1,8В.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dirty="0"/>
              <a:t>Для применения его в системах с питанием 3,3В следует согласовать уровни, к примеру, при помощи транзисторного ключа.</a:t>
            </a:r>
          </a:p>
        </p:txBody>
      </p:sp>
    </p:spTree>
    <p:extLst>
      <p:ext uri="{BB962C8B-B14F-4D97-AF65-F5344CB8AC3E}">
        <p14:creationId xmlns:p14="http://schemas.microsoft.com/office/powerpoint/2010/main" val="14782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8652" y="761610"/>
            <a:ext cx="5731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модуль </a:t>
            </a:r>
            <a:r>
              <a:rPr lang="en-US" sz="3200" b="1" dirty="0" smtClean="0"/>
              <a:t>ML8088s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2325"/>
            <a:ext cx="1524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4"/>
          <a:stretch/>
        </p:blipFill>
        <p:spPr bwMode="auto">
          <a:xfrm>
            <a:off x="1562112" y="1379338"/>
            <a:ext cx="6019775" cy="507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4082259"/>
            <a:ext cx="977975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3342" y="4750683"/>
            <a:ext cx="177607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4988" y="4005064"/>
            <a:ext cx="1559024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0850" y="737975"/>
            <a:ext cx="5731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модуль </a:t>
            </a:r>
            <a:r>
              <a:rPr lang="en-US" sz="3200" b="1" dirty="0" smtClean="0"/>
              <a:t>ML8088s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5556" y="1412776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/>
              <a:t>Подключение интерфейса </a:t>
            </a:r>
            <a:r>
              <a:rPr lang="en-US" sz="2800" dirty="0"/>
              <a:t>USB </a:t>
            </a:r>
            <a:r>
              <a:rPr lang="ru-RU" sz="2800" dirty="0"/>
              <a:t>для вывода сообщений </a:t>
            </a:r>
            <a:r>
              <a:rPr lang="en-US" sz="2800" dirty="0"/>
              <a:t>NMEA </a:t>
            </a:r>
            <a:r>
              <a:rPr lang="ru-RU" sz="2800" dirty="0"/>
              <a:t>и подачи команд на </a:t>
            </a:r>
            <a:r>
              <a:rPr lang="ru-RU" sz="2800" dirty="0" smtClean="0"/>
              <a:t>модуль</a:t>
            </a:r>
            <a:endParaRPr lang="en-US" sz="2800" dirty="0" smtClean="0"/>
          </a:p>
          <a:p>
            <a:pPr lvl="0">
              <a:spcBef>
                <a:spcPct val="20000"/>
              </a:spcBef>
              <a:defRPr/>
            </a:pPr>
            <a:r>
              <a:rPr lang="ru-RU" sz="2800" dirty="0" smtClean="0"/>
              <a:t>Следует изменить следующие параметры</a:t>
            </a:r>
            <a:r>
              <a:rPr lang="ru-RU" sz="2800" dirty="0"/>
              <a:t>: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dirty="0"/>
              <a:t>124 </a:t>
            </a:r>
            <a:r>
              <a:rPr lang="en-US" sz="2800" dirty="0"/>
              <a:t>-&gt; 0x21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/>
              <a:t>130 -&gt; </a:t>
            </a:r>
            <a:r>
              <a:rPr lang="en-US" sz="2800" dirty="0" smtClean="0"/>
              <a:t>0x30</a:t>
            </a:r>
            <a:endParaRPr lang="ru-RU" sz="2800" dirty="0" smtClean="0"/>
          </a:p>
          <a:p>
            <a:pPr lvl="0">
              <a:spcBef>
                <a:spcPct val="20000"/>
              </a:spcBef>
              <a:defRPr/>
            </a:pPr>
            <a:r>
              <a:rPr lang="ru-RU" sz="2800" dirty="0" smtClean="0"/>
              <a:t>и сохранить значения в энергонезависимой памяти, после чего произвести рестарт модуля.  </a:t>
            </a:r>
            <a:endParaRPr lang="en-US" sz="2800" dirty="0" smtClean="0"/>
          </a:p>
          <a:p>
            <a:pPr lvl="0">
              <a:spcBef>
                <a:spcPct val="20000"/>
              </a:spcBef>
              <a:defRPr/>
            </a:pPr>
            <a:r>
              <a:rPr lang="ru-RU" sz="2800" dirty="0" smtClean="0"/>
              <a:t>Рекомендуется </a:t>
            </a:r>
            <a:r>
              <a:rPr lang="ru-RU" sz="2800" dirty="0"/>
              <a:t>для снижения </a:t>
            </a:r>
            <a:r>
              <a:rPr lang="ru-RU" sz="2800" dirty="0" smtClean="0"/>
              <a:t>помех применять в цепях сигналов </a:t>
            </a:r>
            <a:r>
              <a:rPr lang="en-US" sz="2800" dirty="0" smtClean="0"/>
              <a:t>USB D+ </a:t>
            </a:r>
            <a:r>
              <a:rPr lang="ru-RU" sz="2800" dirty="0" smtClean="0"/>
              <a:t>и </a:t>
            </a:r>
            <a:r>
              <a:rPr lang="en-US" sz="2800" dirty="0" smtClean="0"/>
              <a:t>USB D-</a:t>
            </a:r>
            <a:r>
              <a:rPr lang="ru-RU" sz="2800" dirty="0" smtClean="0"/>
              <a:t> согласующие резисторы с номиналом 22 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11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5" y="1988840"/>
            <a:ext cx="85439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" y="755904"/>
            <a:ext cx="8331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модуль </a:t>
            </a:r>
            <a:r>
              <a:rPr lang="en-US" sz="3200" b="1" dirty="0" smtClean="0"/>
              <a:t>ML8088s</a:t>
            </a:r>
            <a:endParaRPr lang="ru-RU" sz="3200" b="1" dirty="0" smtClean="0"/>
          </a:p>
          <a:p>
            <a:r>
              <a:rPr lang="ru-RU" sz="3200" dirty="0" smtClean="0"/>
              <a:t>Подключение модуля по интерфейсу </a:t>
            </a:r>
            <a:r>
              <a:rPr lang="en-US" sz="3200" dirty="0" smtClean="0"/>
              <a:t>USB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80312" y="2924944"/>
            <a:ext cx="1408249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279921"/>
            <a:ext cx="1080120" cy="58112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82803" y="2996952"/>
            <a:ext cx="997509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044005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 smtClean="0"/>
              <a:t>Сигнал </a:t>
            </a:r>
            <a:r>
              <a:rPr lang="en-US" sz="2800" dirty="0" smtClean="0"/>
              <a:t>/Reset</a:t>
            </a:r>
            <a:r>
              <a:rPr lang="ru-RU" sz="2800" dirty="0" smtClean="0"/>
              <a:t> рекомендуется формировать при помощи </a:t>
            </a:r>
            <a:r>
              <a:rPr lang="en-US" sz="2800" dirty="0" smtClean="0"/>
              <a:t> </a:t>
            </a:r>
            <a:r>
              <a:rPr lang="ru-RU" sz="2800" dirty="0" smtClean="0"/>
              <a:t>вывода с открытым коллектором (открытым стоком).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96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Основные преимущества:</a:t>
            </a:r>
          </a:p>
          <a:p>
            <a:r>
              <a:rPr lang="ru-RU" dirty="0" smtClean="0"/>
              <a:t>Может работать без внешних активных компонентов</a:t>
            </a:r>
          </a:p>
          <a:p>
            <a:r>
              <a:rPr lang="ru-RU" dirty="0" smtClean="0"/>
              <a:t>Минимум дополнительных компонентов</a:t>
            </a:r>
          </a:p>
          <a:p>
            <a:r>
              <a:rPr lang="ru-RU" dirty="0" smtClean="0"/>
              <a:t>Высокая чувствительность</a:t>
            </a:r>
          </a:p>
          <a:p>
            <a:r>
              <a:rPr lang="ru-RU" dirty="0" smtClean="0"/>
              <a:t>Низкое энергопотребление</a:t>
            </a:r>
          </a:p>
          <a:p>
            <a:r>
              <a:rPr lang="ru-RU" dirty="0" smtClean="0"/>
              <a:t>Встроенное подавление помех</a:t>
            </a:r>
            <a:endParaRPr lang="en-US" dirty="0" smtClean="0"/>
          </a:p>
          <a:p>
            <a:r>
              <a:rPr lang="ru-RU" dirty="0" smtClean="0"/>
              <a:t>Работа с прогнозированием информации </a:t>
            </a:r>
            <a:r>
              <a:rPr lang="en-US" dirty="0" smtClean="0"/>
              <a:t>ST-AGPS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165304"/>
            <a:ext cx="792088" cy="5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39">
                        <a14:foregroundMark x1="7581" y1="43662" x2="12635" y2="4930"/>
                        <a14:foregroundMark x1="22744" y1="4930" x2="22744" y2="4930"/>
                        <a14:foregroundMark x1="17329" y1="4930" x2="17329" y2="4930"/>
                        <a14:foregroundMark x1="12274" y1="45070" x2="12274" y2="45070"/>
                        <a14:foregroundMark x1="3610" y1="45070" x2="3610" y2="45070"/>
                        <a14:foregroundMark x1="2527" y1="5634" x2="2527" y2="5634"/>
                        <a14:foregroundMark x1="722" y1="12676" x2="722" y2="12676"/>
                        <a14:foregroundMark x1="19495" y1="35915" x2="19495" y2="35915"/>
                        <a14:foregroundMark x1="46209" y1="38732" x2="46209" y2="38732"/>
                        <a14:foregroundMark x1="59567" y1="31690" x2="59567" y2="31690"/>
                        <a14:foregroundMark x1="79422" y1="16197" x2="79422" y2="16197"/>
                        <a14:foregroundMark x1="80144" y1="7042" x2="75812" y2="41549"/>
                        <a14:foregroundMark x1="93141" y1="6338" x2="88448" y2="42254"/>
                        <a14:foregroundMark x1="69675" y1="25352" x2="67870" y2="3873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75754" y="6165304"/>
            <a:ext cx="1111856" cy="5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0979" y="48853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Применяемый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чипсет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72" y="1412776"/>
            <a:ext cx="6343707" cy="533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1538" y="755904"/>
            <a:ext cx="7604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</a:t>
            </a:r>
            <a:r>
              <a:rPr lang="ru-RU" sz="3200" b="1" dirty="0" smtClean="0"/>
              <a:t> 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02907" y="5229200"/>
            <a:ext cx="1224136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7043" y="5449763"/>
            <a:ext cx="118024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9552" y="1920895"/>
            <a:ext cx="828092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/>
              <a:t>Высокочастотный сигнал от антенны к модулю следует подавать через согласованную линию (например, </a:t>
            </a:r>
            <a:r>
              <a:rPr lang="ru-RU" sz="2800" dirty="0" err="1"/>
              <a:t>микрополосковую</a:t>
            </a:r>
            <a:r>
              <a:rPr lang="ru-RU" sz="2800" dirty="0"/>
              <a:t>) с импедансом 50 Ом</a:t>
            </a:r>
            <a:r>
              <a:rPr lang="ru-RU" sz="2800" dirty="0" smtClean="0"/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dirty="0" smtClean="0"/>
              <a:t>Разъем для подключения антенны должен иметь на частоте </a:t>
            </a:r>
            <a:r>
              <a:rPr lang="ru-RU" sz="2800" dirty="0"/>
              <a:t>1,6 ГГц </a:t>
            </a:r>
            <a:r>
              <a:rPr lang="ru-RU" sz="2800" dirty="0" smtClean="0"/>
              <a:t>волновое сопротивление 50 Ом, малые потери и достаточную полосу пропускания.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33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0200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335741" y="2853704"/>
            <a:ext cx="1940116" cy="746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780928"/>
            <a:ext cx="940205" cy="9165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230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28967" y="1700808"/>
            <a:ext cx="8147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/>
              <a:t>Следует убедиться, что источник высокочастотного сигнала не перегружает цепь питания активной антенны и не вызывает срабатывания самовосстанавливающегося предохранителя. Если есть подозрение, что такое может произойти – следует развязать цепь сигнала по постоянному току (поставить разделительный конденсатор).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912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7" y="2204864"/>
            <a:ext cx="8448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652120" y="2348879"/>
            <a:ext cx="792088" cy="12752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27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4211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/>
              <a:t>Работа с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модулями НАВИА </a:t>
            </a:r>
            <a:r>
              <a:rPr lang="ru-RU" sz="3200" dirty="0" smtClean="0"/>
              <a:t>в варианте 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применением батареи резервного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питания</a:t>
            </a:r>
          </a:p>
        </p:txBody>
      </p:sp>
      <p:pic>
        <p:nvPicPr>
          <p:cNvPr id="4098" name="Picture 2" descr="First Power ON"/>
          <p:cNvPicPr>
            <a:picLocks noChangeAspect="1" noChangeArrowheads="1"/>
          </p:cNvPicPr>
          <p:nvPr/>
        </p:nvPicPr>
        <p:blipFill>
          <a:blip r:embed="rId2" cstate="print"/>
          <a:srcRect l="2408" r="6421" b="13889"/>
          <a:stretch>
            <a:fillRect/>
          </a:stretch>
        </p:blipFill>
        <p:spPr bwMode="auto">
          <a:xfrm>
            <a:off x="179512" y="2636912"/>
            <a:ext cx="8712968" cy="33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04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" y="14211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/>
              <a:t>Работа с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модулями НАВИА </a:t>
            </a:r>
            <a:r>
              <a:rPr lang="ru-RU" sz="3200" dirty="0" smtClean="0"/>
              <a:t>в варианте без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применения батареи резервного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питания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No Vbat"/>
          <p:cNvPicPr>
            <a:picLocks noChangeAspect="1" noChangeArrowheads="1"/>
          </p:cNvPicPr>
          <p:nvPr/>
        </p:nvPicPr>
        <p:blipFill>
          <a:blip r:embed="rId2" cstate="print"/>
          <a:srcRect l="10893" r="23843" b="15732"/>
          <a:stretch>
            <a:fillRect/>
          </a:stretch>
        </p:blipFill>
        <p:spPr bwMode="auto">
          <a:xfrm>
            <a:off x="2411760" y="2564904"/>
            <a:ext cx="387667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Особенности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5536" y="738453"/>
            <a:ext cx="78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ГЛОНАСС/</a:t>
            </a:r>
            <a:r>
              <a:rPr lang="en-US" sz="3200" b="1" dirty="0" smtClean="0"/>
              <a:t>GPS-</a:t>
            </a:r>
            <a:r>
              <a:rPr lang="ru-RU" sz="3200" b="1" dirty="0" smtClean="0"/>
              <a:t>модули </a:t>
            </a:r>
            <a:r>
              <a:rPr lang="en-US" sz="3200" b="1" dirty="0" smtClean="0"/>
              <a:t>ML8088s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GL8088s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04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Применяемый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чипсет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Производственный статус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Технические характеристики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Подключение модулей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Демонстрационные платы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Демонстрационная программа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Особенности применения</a:t>
            </a:r>
          </a:p>
          <a:p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67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8683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ГЛОНАСС</a:t>
            </a:r>
            <a:r>
              <a:rPr lang="en-US" sz="3600" b="1" dirty="0" smtClean="0">
                <a:solidFill>
                  <a:schemeClr val="bg1"/>
                </a:solidFill>
              </a:rPr>
              <a:t>/GPS</a:t>
            </a:r>
            <a:r>
              <a:rPr lang="ru-RU" sz="3600" b="1" dirty="0" smtClean="0">
                <a:solidFill>
                  <a:schemeClr val="bg1"/>
                </a:solidFill>
              </a:rPr>
              <a:t>-модули НАВИА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3000" r="12500" b="4668"/>
          <a:stretch>
            <a:fillRect/>
          </a:stretch>
        </p:blipFill>
        <p:spPr bwMode="auto">
          <a:xfrm>
            <a:off x="7487816" y="537321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06" y="6197585"/>
            <a:ext cx="641829" cy="5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1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Создана лаборатория ГЛОНАССНАВИ</a:t>
            </a:r>
          </a:p>
          <a:p>
            <a:pPr lvl="1"/>
            <a:r>
              <a:rPr lang="ru-RU" dirty="0" smtClean="0"/>
              <a:t>техническая поддержка приемников НАВИА</a:t>
            </a:r>
          </a:p>
          <a:p>
            <a:pPr lvl="1"/>
            <a:r>
              <a:rPr lang="ru-RU" dirty="0" smtClean="0"/>
              <a:t> создание модулей в заказных форм-факторах</a:t>
            </a:r>
          </a:p>
          <a:p>
            <a:pPr lvl="1"/>
            <a:r>
              <a:rPr lang="ru-RU" dirty="0" smtClean="0"/>
              <a:t>имплантация чипов </a:t>
            </a:r>
            <a:r>
              <a:rPr lang="en-US" dirty="0" smtClean="0"/>
              <a:t>STA8088FG </a:t>
            </a:r>
            <a:r>
              <a:rPr lang="ru-RU" dirty="0" smtClean="0"/>
              <a:t>в платы заказчика</a:t>
            </a:r>
          </a:p>
          <a:p>
            <a:pPr lvl="1"/>
            <a:r>
              <a:rPr lang="ru-RU" dirty="0" smtClean="0"/>
              <a:t>помощь в решении проблем с ГЛОНАСС</a:t>
            </a:r>
            <a:r>
              <a:rPr lang="en-US" dirty="0" smtClean="0"/>
              <a:t>/GPS</a:t>
            </a:r>
            <a:r>
              <a:rPr lang="ru-RU" dirty="0" smtClean="0"/>
              <a:t>-приемниками</a:t>
            </a:r>
          </a:p>
          <a:p>
            <a:pPr lvl="1"/>
            <a:r>
              <a:rPr lang="ru-RU" dirty="0" smtClean="0"/>
              <a:t>доработка программного обеспечения чипов под требования заказчика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68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Перспективы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01208"/>
            <a:ext cx="4752528" cy="135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8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908721"/>
            <a:ext cx="8424937" cy="44644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500" b="1" dirty="0" smtClean="0"/>
              <a:t>Перспективный модуль </a:t>
            </a:r>
            <a:r>
              <a:rPr lang="en-US" sz="4500" b="1" dirty="0" smtClean="0"/>
              <a:t>MLP8088s</a:t>
            </a:r>
            <a:endParaRPr lang="ru-RU" sz="4500" b="1" dirty="0" smtClean="0"/>
          </a:p>
          <a:p>
            <a:pPr lvl="1"/>
            <a:r>
              <a:rPr lang="ru-RU" dirty="0" smtClean="0"/>
              <a:t>форм-фактор «микро»</a:t>
            </a:r>
          </a:p>
          <a:p>
            <a:pPr lvl="1"/>
            <a:r>
              <a:rPr lang="ru-RU" dirty="0" smtClean="0"/>
              <a:t> </a:t>
            </a:r>
            <a:r>
              <a:rPr lang="en-US" dirty="0" smtClean="0"/>
              <a:t>GPIO</a:t>
            </a:r>
            <a:r>
              <a:rPr lang="ru-RU" dirty="0" smtClean="0"/>
              <a:t>		9 выводов</a:t>
            </a:r>
          </a:p>
          <a:p>
            <a:pPr lvl="1"/>
            <a:r>
              <a:rPr lang="ru-RU" dirty="0" smtClean="0"/>
              <a:t>10-битный АЦП 	</a:t>
            </a:r>
            <a:r>
              <a:rPr lang="en-US" dirty="0" smtClean="0"/>
              <a:t>2</a:t>
            </a:r>
            <a:r>
              <a:rPr lang="ru-RU" dirty="0" smtClean="0"/>
              <a:t> входа</a:t>
            </a:r>
          </a:p>
          <a:p>
            <a:pPr lvl="1"/>
            <a:r>
              <a:rPr lang="en-US" dirty="0" smtClean="0"/>
              <a:t>UART</a:t>
            </a:r>
            <a:r>
              <a:rPr lang="ru-RU" dirty="0" smtClean="0"/>
              <a:t>      		3 канала </a:t>
            </a:r>
          </a:p>
          <a:p>
            <a:pPr lvl="1"/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r>
              <a:rPr lang="ru-RU" dirty="0" smtClean="0"/>
              <a:t>		</a:t>
            </a:r>
            <a:r>
              <a:rPr lang="en-US" dirty="0" smtClean="0"/>
              <a:t>1</a:t>
            </a:r>
            <a:r>
              <a:rPr lang="ru-RU" dirty="0" smtClean="0"/>
              <a:t> канал </a:t>
            </a:r>
          </a:p>
          <a:p>
            <a:pPr lvl="1"/>
            <a:r>
              <a:rPr lang="en-US" dirty="0" smtClean="0"/>
              <a:t>SSP (SPI, SQI)</a:t>
            </a:r>
            <a:r>
              <a:rPr lang="ru-RU" dirty="0" smtClean="0"/>
              <a:t>	1 канал</a:t>
            </a:r>
          </a:p>
          <a:p>
            <a:pPr lvl="1"/>
            <a:r>
              <a:rPr lang="en-US" dirty="0" smtClean="0"/>
              <a:t>USB </a:t>
            </a:r>
            <a:r>
              <a:rPr lang="ru-RU" dirty="0" smtClean="0"/>
              <a:t>(</a:t>
            </a:r>
            <a:r>
              <a:rPr lang="en-US" dirty="0" smtClean="0"/>
              <a:t>virtual COM</a:t>
            </a:r>
            <a:r>
              <a:rPr lang="ru-RU" dirty="0" smtClean="0"/>
              <a:t>)	1 канал </a:t>
            </a:r>
          </a:p>
          <a:p>
            <a:pPr lvl="1"/>
            <a:r>
              <a:rPr lang="en-US" dirty="0" smtClean="0"/>
              <a:t>FLASH </a:t>
            </a:r>
            <a:r>
              <a:rPr lang="ru-RU" dirty="0" smtClean="0"/>
              <a:t>		доступно примерно 1</a:t>
            </a:r>
            <a:r>
              <a:rPr lang="en-US" dirty="0" smtClean="0"/>
              <a:t> Mb </a:t>
            </a:r>
            <a:endParaRPr lang="ru-RU" dirty="0" smtClean="0"/>
          </a:p>
          <a:p>
            <a:pPr lvl="1"/>
            <a:r>
              <a:rPr lang="en-US" dirty="0" smtClean="0"/>
              <a:t>RTC</a:t>
            </a:r>
            <a:endParaRPr lang="ru-RU" dirty="0" smtClean="0"/>
          </a:p>
          <a:p>
            <a:pPr lvl="1"/>
            <a:r>
              <a:rPr lang="ru-RU" dirty="0" smtClean="0"/>
              <a:t>создание </a:t>
            </a:r>
            <a:r>
              <a:rPr lang="ru-RU" dirty="0" smtClean="0"/>
              <a:t>модулей в заказных форм-факторах</a:t>
            </a:r>
          </a:p>
          <a:p>
            <a:pPr lvl="1"/>
            <a:r>
              <a:rPr lang="ru-RU" dirty="0" smtClean="0"/>
              <a:t>помощь заказчику в создании пользовательского ПО для модуля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69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Перспективы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01208"/>
            <a:ext cx="4752528" cy="135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8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GPS_teseo6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62" y="980728"/>
            <a:ext cx="7717632" cy="5400600"/>
          </a:xfrm>
          <a:prstGeom prst="rect">
            <a:avLst/>
          </a:prstGeom>
          <a:noFill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165304"/>
            <a:ext cx="792088" cy="5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39">
                        <a14:foregroundMark x1="7581" y1="43662" x2="12635" y2="4930"/>
                        <a14:foregroundMark x1="22744" y1="4930" x2="22744" y2="4930"/>
                        <a14:foregroundMark x1="17329" y1="4930" x2="17329" y2="4930"/>
                        <a14:foregroundMark x1="12274" y1="45070" x2="12274" y2="45070"/>
                        <a14:foregroundMark x1="3610" y1="45070" x2="3610" y2="45070"/>
                        <a14:foregroundMark x1="2527" y1="5634" x2="2527" y2="5634"/>
                        <a14:foregroundMark x1="722" y1="12676" x2="722" y2="12676"/>
                        <a14:foregroundMark x1="19495" y1="35915" x2="19495" y2="35915"/>
                        <a14:foregroundMark x1="46209" y1="38732" x2="46209" y2="38732"/>
                        <a14:foregroundMark x1="59567" y1="31690" x2="59567" y2="31690"/>
                        <a14:foregroundMark x1="79422" y1="16197" x2="79422" y2="16197"/>
                        <a14:foregroundMark x1="80144" y1="7042" x2="75812" y2="41549"/>
                        <a14:foregroundMark x1="93141" y1="6338" x2="88448" y2="42254"/>
                        <a14:foregroundMark x1="69675" y1="25352" x2="67870" y2="3873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75754" y="6165304"/>
            <a:ext cx="1111856" cy="5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48853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Применяемый </a:t>
            </a:r>
            <a:r>
              <a:rPr lang="ru-RU" sz="3200" b="1" dirty="0" err="1" smtClean="0">
                <a:solidFill>
                  <a:schemeClr val="bg1"/>
                </a:solidFill>
              </a:rPr>
              <a:t>чипсет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70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48753"/>
            <a:ext cx="5904656" cy="436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73270"/>
            <a:ext cx="5904656" cy="197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-868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Сайт </a:t>
            </a:r>
            <a:r>
              <a:rPr lang="en-US" sz="3200" b="1" u="sng" dirty="0" smtClean="0">
                <a:solidFill>
                  <a:schemeClr val="bg1"/>
                </a:solidFill>
              </a:rPr>
              <a:t>www.naviaglonass.ru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5000" intensity="1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4"/>
          <a:stretch/>
        </p:blipFill>
        <p:spPr bwMode="auto">
          <a:xfrm>
            <a:off x="0" y="764704"/>
            <a:ext cx="914152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hlinkClick r:id="rId4"/>
            </a:endParaRPr>
          </a:p>
          <a:p>
            <a:pPr algn="ctr">
              <a:buNone/>
            </a:pPr>
            <a:r>
              <a:rPr lang="en-US" sz="4000" dirty="0" smtClean="0">
                <a:hlinkClick r:id="rId4"/>
              </a:rPr>
              <a:t>www.naviaglonass.ru</a:t>
            </a:r>
            <a:endParaRPr lang="en-US" sz="4000" dirty="0" smtClean="0"/>
          </a:p>
          <a:p>
            <a:pPr algn="ctr">
              <a:buNone/>
            </a:pPr>
            <a:endParaRPr lang="ru-RU" sz="4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5960" y="227687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Спасибо за внимание</a:t>
            </a:r>
            <a:r>
              <a:rPr lang="ru-RU" sz="6000" b="1" dirty="0" smtClean="0"/>
              <a:t>!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en-US" b="1" dirty="0" smtClean="0"/>
              <a:t>support@naviaglonass.ru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98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Внутренняя структура микросхемы </a:t>
            </a:r>
            <a:r>
              <a:rPr lang="en-US" b="1" dirty="0" smtClean="0"/>
              <a:t>STA8088FG</a:t>
            </a:r>
            <a:endParaRPr lang="ru-RU" b="1" dirty="0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165304"/>
            <a:ext cx="1152128" cy="58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165304"/>
            <a:ext cx="792088" cy="5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463" y="2204864"/>
            <a:ext cx="6656922" cy="37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3888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Применяемый </a:t>
            </a:r>
            <a:r>
              <a:rPr lang="ru-RU" sz="3200" b="1" dirty="0" err="1" smtClean="0">
                <a:solidFill>
                  <a:schemeClr val="bg1"/>
                </a:solidFill>
              </a:rPr>
              <a:t>чипсет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Встроенная система подавления помех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165304"/>
            <a:ext cx="1152128" cy="58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165304"/>
            <a:ext cx="792088" cy="5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E879-9109-4911-B1B6-90982445775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65696" y="2810825"/>
            <a:ext cx="1229483" cy="1122231"/>
          </a:xfrm>
          <a:prstGeom prst="rect">
            <a:avLst/>
          </a:prstGeom>
          <a:solidFill>
            <a:srgbClr val="FF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u="none" dirty="0" smtClean="0">
                <a:solidFill>
                  <a:srgbClr val="000000"/>
                </a:solidFill>
                <a:latin typeface="Times New Roman" pitchFamily="18" charset="0"/>
              </a:rPr>
              <a:t>Активное </a:t>
            </a:r>
            <a:endParaRPr lang="en-US" sz="12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u="none" dirty="0" smtClean="0">
                <a:solidFill>
                  <a:srgbClr val="000000"/>
                </a:solidFill>
                <a:latin typeface="Times New Roman" pitchFamily="18" charset="0"/>
              </a:rPr>
              <a:t>Устранение </a:t>
            </a:r>
            <a:endParaRPr lang="en-US" sz="12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u="none" dirty="0" smtClean="0">
                <a:solidFill>
                  <a:srgbClr val="000000"/>
                </a:solidFill>
                <a:latin typeface="Times New Roman" pitchFamily="18" charset="0"/>
              </a:rPr>
              <a:t>Помех</a:t>
            </a:r>
            <a:endParaRPr lang="en-US" sz="1200" b="1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65696" y="5181725"/>
            <a:ext cx="1229481" cy="828133"/>
          </a:xfrm>
          <a:prstGeom prst="rect">
            <a:avLst/>
          </a:prstGeom>
          <a:solidFill>
            <a:srgbClr val="78EC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u="none" dirty="0" smtClean="0">
                <a:solidFill>
                  <a:srgbClr val="000000"/>
                </a:solidFill>
                <a:latin typeface="Times New Roman" pitchFamily="18" charset="0"/>
              </a:rPr>
              <a:t>Алгоритм</a:t>
            </a:r>
            <a:endParaRPr lang="en-US" sz="12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u="none" dirty="0" smtClean="0">
                <a:solidFill>
                  <a:srgbClr val="000000"/>
                </a:solidFill>
                <a:latin typeface="Times New Roman" pitchFamily="18" charset="0"/>
              </a:rPr>
              <a:t>Отстройки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от  Помех</a:t>
            </a:r>
            <a:endParaRPr lang="en-US" sz="1200" b="1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803237" y="2581163"/>
            <a:ext cx="2798763" cy="0"/>
          </a:xfrm>
          <a:prstGeom prst="line">
            <a:avLst/>
          </a:prstGeom>
          <a:noFill/>
          <a:ln w="28575">
            <a:solidFill>
              <a:srgbClr val="C618C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765125" y="3931233"/>
            <a:ext cx="380563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460796" y="6004711"/>
            <a:ext cx="5839395" cy="0"/>
          </a:xfrm>
          <a:prstGeom prst="line">
            <a:avLst/>
          </a:prstGeom>
          <a:noFill/>
          <a:ln w="28575">
            <a:solidFill>
              <a:srgbClr val="2A54A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866118" y="1901980"/>
            <a:ext cx="3930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u="none" dirty="0" smtClean="0">
                <a:latin typeface="Calibri" pitchFamily="34" charset="0"/>
              </a:rPr>
              <a:t>АРУ и 3-битный АЦП</a:t>
            </a:r>
            <a:r>
              <a:rPr lang="en-US" sz="2000" u="none" dirty="0" smtClean="0">
                <a:latin typeface="Calibri" pitchFamily="34" charset="0"/>
              </a:rPr>
              <a:t> 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798652" y="4931856"/>
            <a:ext cx="5221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/>
            <a:r>
              <a:rPr lang="ru-RU" sz="1600" u="none" dirty="0" smtClean="0">
                <a:latin typeface="Calibri" pitchFamily="34" charset="0"/>
              </a:rPr>
              <a:t>Анализ «размазывания» частоты результатов корреляции</a:t>
            </a:r>
            <a:endParaRPr lang="en-GB" sz="1600" u="none" dirty="0">
              <a:latin typeface="Calibri" pitchFamily="34" charset="0"/>
            </a:endParaRPr>
          </a:p>
          <a:p>
            <a:pPr marL="0" lvl="1"/>
            <a:r>
              <a:rPr lang="ru-RU" sz="1600" u="none" dirty="0" smtClean="0">
                <a:latin typeface="Calibri" pitchFamily="34" charset="0"/>
              </a:rPr>
              <a:t>Расчет и </a:t>
            </a:r>
            <a:r>
              <a:rPr lang="ru-RU" sz="1600" dirty="0" smtClean="0">
                <a:latin typeface="Calibri" pitchFamily="34" charset="0"/>
              </a:rPr>
              <a:t>исключение влияния помехи</a:t>
            </a:r>
            <a:endParaRPr lang="en-GB" sz="1600" u="none" dirty="0">
              <a:latin typeface="Calibri" pitchFamily="34" charset="0"/>
            </a:endParaRPr>
          </a:p>
          <a:p>
            <a:pPr marL="0" lvl="1"/>
            <a:r>
              <a:rPr lang="ru-RU" sz="1600" u="none" dirty="0" smtClean="0">
                <a:latin typeface="Calibri" pitchFamily="34" charset="0"/>
              </a:rPr>
              <a:t>Обнаружение ошибочного захвата/сопровождения и переназначение каналов для его исключения</a:t>
            </a:r>
            <a:endParaRPr lang="en-GB" sz="1600" u="none" dirty="0">
              <a:latin typeface="Calibri" pitchFamily="34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798652" y="2666412"/>
            <a:ext cx="59696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ru-RU" sz="1600" u="none" dirty="0" smtClean="0">
                <a:latin typeface="Calibri" pitchFamily="34" charset="0"/>
              </a:rPr>
              <a:t>Частотные диапазоны </a:t>
            </a:r>
            <a:r>
              <a:rPr lang="en-US" sz="1600" u="none" dirty="0" smtClean="0">
                <a:latin typeface="Calibri" pitchFamily="34" charset="0"/>
              </a:rPr>
              <a:t>GPS/Galileo </a:t>
            </a:r>
            <a:r>
              <a:rPr lang="ru-RU" sz="1600" u="none" dirty="0" smtClean="0">
                <a:latin typeface="Calibri" pitchFamily="34" charset="0"/>
              </a:rPr>
              <a:t>и</a:t>
            </a:r>
            <a:r>
              <a:rPr lang="en-US" sz="1600" u="none" dirty="0" smtClean="0">
                <a:latin typeface="Calibri" pitchFamily="34" charset="0"/>
              </a:rPr>
              <a:t> </a:t>
            </a:r>
            <a:r>
              <a:rPr lang="ru-RU" sz="1600" u="none" dirty="0" smtClean="0">
                <a:latin typeface="Calibri" pitchFamily="34" charset="0"/>
              </a:rPr>
              <a:t>ГЛОНАСС</a:t>
            </a:r>
            <a:endParaRPr lang="en-US" sz="1600" u="none" dirty="0" smtClean="0">
              <a:latin typeface="Calibri" pitchFamily="34" charset="0"/>
            </a:endParaRPr>
          </a:p>
          <a:p>
            <a:pPr marL="0" lvl="1"/>
            <a:r>
              <a:rPr lang="ru-RU" sz="1600" u="none" dirty="0" smtClean="0">
                <a:latin typeface="Calibri" pitchFamily="34" charset="0"/>
              </a:rPr>
              <a:t>Активное обнаружение помех с подстройкой степени </a:t>
            </a:r>
            <a:r>
              <a:rPr lang="ru-RU" sz="1600" dirty="0" err="1" smtClean="0">
                <a:latin typeface="Calibri" pitchFamily="34" charset="0"/>
              </a:rPr>
              <a:t>режекции</a:t>
            </a:r>
            <a:endParaRPr lang="en-US" sz="1600" u="none" dirty="0" smtClean="0">
              <a:latin typeface="Calibri" pitchFamily="34" charset="0"/>
            </a:endParaRPr>
          </a:p>
          <a:p>
            <a:pPr marL="0" lvl="1"/>
            <a:r>
              <a:rPr lang="ru-RU" sz="1600" u="none" dirty="0" smtClean="0">
                <a:latin typeface="Calibri" pitchFamily="34" charset="0"/>
              </a:rPr>
              <a:t>Программируемая центральная </a:t>
            </a:r>
            <a:r>
              <a:rPr lang="ru-RU" sz="1600" dirty="0" smtClean="0">
                <a:latin typeface="Calibri" pitchFamily="34" charset="0"/>
              </a:rPr>
              <a:t>ч</a:t>
            </a:r>
            <a:r>
              <a:rPr lang="ru-RU" sz="1600" u="none" dirty="0" smtClean="0">
                <a:latin typeface="Calibri" pitchFamily="34" charset="0"/>
              </a:rPr>
              <a:t>астота </a:t>
            </a:r>
            <a:r>
              <a:rPr lang="ru-RU" sz="1600" u="none" dirty="0" err="1" smtClean="0">
                <a:latin typeface="Calibri" pitchFamily="34" charset="0"/>
              </a:rPr>
              <a:t>режекторного</a:t>
            </a:r>
            <a:r>
              <a:rPr lang="ru-RU" sz="1600" u="none" dirty="0" smtClean="0">
                <a:latin typeface="Calibri" pitchFamily="34" charset="0"/>
              </a:rPr>
              <a:t> фильтра</a:t>
            </a:r>
            <a:r>
              <a:rPr lang="en-US" sz="1600" u="none" dirty="0" smtClean="0">
                <a:latin typeface="Calibri" pitchFamily="34" charset="0"/>
              </a:rPr>
              <a:t> </a:t>
            </a:r>
            <a:r>
              <a:rPr lang="ru-RU" sz="1600" u="none" dirty="0" smtClean="0">
                <a:latin typeface="Calibri" pitchFamily="34" charset="0"/>
              </a:rPr>
              <a:t>Программируемая полоса </a:t>
            </a:r>
            <a:r>
              <a:rPr lang="ru-RU" sz="1600" u="none" dirty="0" err="1" smtClean="0">
                <a:latin typeface="Calibri" pitchFamily="34" charset="0"/>
              </a:rPr>
              <a:t>режекторного</a:t>
            </a:r>
            <a:r>
              <a:rPr lang="ru-RU" sz="1600" u="none" dirty="0" smtClean="0">
                <a:latin typeface="Calibri" pitchFamily="34" charset="0"/>
              </a:rPr>
              <a:t> фильтра</a:t>
            </a:r>
            <a:endParaRPr lang="en-US" sz="1600" u="none" dirty="0">
              <a:latin typeface="Calibri" pitchFamily="34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 rot="5400000">
            <a:off x="678401" y="3948923"/>
            <a:ext cx="804069" cy="122948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58414" y="4161630"/>
            <a:ext cx="1122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u="none" dirty="0">
                <a:solidFill>
                  <a:srgbClr val="000000"/>
                </a:solidFill>
                <a:latin typeface="Times New Roman" pitchFamily="18" charset="0"/>
              </a:rPr>
              <a:t>G3 </a:t>
            </a:r>
            <a:r>
              <a:rPr lang="en-US" sz="1200" b="1" u="none" dirty="0" err="1">
                <a:solidFill>
                  <a:srgbClr val="000000"/>
                </a:solidFill>
                <a:latin typeface="Times New Roman" pitchFamily="18" charset="0"/>
              </a:rPr>
              <a:t>Correlator</a:t>
            </a:r>
            <a:endParaRPr lang="en-US" sz="1200" b="1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 rot="5400000">
            <a:off x="579011" y="1464996"/>
            <a:ext cx="997952" cy="1234382"/>
          </a:xfrm>
          <a:prstGeom prst="rect">
            <a:avLst/>
          </a:prstGeom>
          <a:solidFill>
            <a:srgbClr val="F8C4F8"/>
          </a:solidFill>
          <a:ln w="28575">
            <a:solidFill>
              <a:srgbClr val="C618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465696" y="1600917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u="none" dirty="0">
                <a:solidFill>
                  <a:srgbClr val="000000"/>
                </a:solidFill>
                <a:latin typeface="Times New Roman" pitchFamily="18" charset="0"/>
              </a:rPr>
              <a:t>RF  Front-End</a:t>
            </a:r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rot="5400000">
            <a:off x="976272" y="2704065"/>
            <a:ext cx="21351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 rot="5400000" flipV="1">
            <a:off x="988432" y="4056083"/>
            <a:ext cx="190502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rot="5400000">
            <a:off x="978051" y="5071330"/>
            <a:ext cx="216026" cy="47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696" y="1901980"/>
            <a:ext cx="685800" cy="630237"/>
          </a:xfrm>
          <a:prstGeom prst="rect">
            <a:avLst/>
          </a:prstGeom>
          <a:noFill/>
        </p:spPr>
      </p:pic>
      <p:pic>
        <p:nvPicPr>
          <p:cNvPr id="4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125" y="4465925"/>
            <a:ext cx="566515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4" descr="Ant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039" y="1474422"/>
            <a:ext cx="1800434" cy="14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94802" y="194159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none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104710" y="315680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125926" y="535955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3</a:t>
            </a:r>
            <a:endParaRPr lang="en-US" b="1" u="none" dirty="0">
              <a:solidFill>
                <a:srgbClr val="00B05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21537"/>
          <a:stretch/>
        </p:blipFill>
        <p:spPr>
          <a:xfrm>
            <a:off x="0" y="-27384"/>
            <a:ext cx="9144000" cy="766618"/>
          </a:xfrm>
          <a:prstGeom prst="rect">
            <a:avLst/>
          </a:prstGeom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9" y="102005"/>
            <a:ext cx="2377727" cy="527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3888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Применяемый </a:t>
            </a:r>
            <a:r>
              <a:rPr lang="ru-RU" sz="3200" b="1" dirty="0" err="1" smtClean="0">
                <a:solidFill>
                  <a:schemeClr val="bg1"/>
                </a:solidFill>
              </a:rPr>
              <a:t>чипсет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2639</Words>
  <Application>Microsoft Office PowerPoint</Application>
  <PresentationFormat>Экран (4:3)</PresentationFormat>
  <Paragraphs>588</Paragraphs>
  <Slides>71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Тема Office</vt:lpstr>
      <vt:lpstr>ГЛОНАСС/GPS-модули НАВИА GL8088s и ML8088s</vt:lpstr>
      <vt:lpstr>ГЛОНАСС/GPS-модули НАВИА</vt:lpstr>
      <vt:lpstr>ГЛОНАСС/GPS модули НАВИА</vt:lpstr>
      <vt:lpstr>Применяемый чипсет</vt:lpstr>
      <vt:lpstr>Применяемый чипсет</vt:lpstr>
      <vt:lpstr>Применяемый чипсет</vt:lpstr>
      <vt:lpstr>Применяемый чипсет</vt:lpstr>
      <vt:lpstr>Применяемый чипсет</vt:lpstr>
      <vt:lpstr>Применяемый чипсет</vt:lpstr>
      <vt:lpstr>ГЛОНАСС/GPS-модули НАВИА</vt:lpstr>
      <vt:lpstr>Производственный статус</vt:lpstr>
      <vt:lpstr>Производственный статус</vt:lpstr>
      <vt:lpstr>Производственный статус</vt:lpstr>
      <vt:lpstr>ГЛОНАСС/GPS-модули НАВИА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ГЛОНАСС/GPS-модули НАВИА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ГЛОНАСС/GPS-модули НАВИА</vt:lpstr>
      <vt:lpstr>Презентация PowerPoint</vt:lpstr>
      <vt:lpstr>Презентация PowerPoint</vt:lpstr>
      <vt:lpstr>Презентация PowerPoint</vt:lpstr>
      <vt:lpstr>Презентация PowerPoint</vt:lpstr>
      <vt:lpstr>ГЛОНАСС/GPS-модули НАВИА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ГЛОНАСС/GPS-модули НАВИА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ГЛОНАСС/GPS-модули НАВИА</vt:lpstr>
      <vt:lpstr>Презентация PowerPoint</vt:lpstr>
      <vt:lpstr>Презентация PowerPoint</vt:lpstr>
      <vt:lpstr>Презентация PowerPoint</vt:lpstr>
      <vt:lpstr>Спасибо за внимание!  support@naviaglonass.ru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ГЛОНАСС/GPS-модули НАВИА с пониженным энергопотреблением и с улучшенной помехозащищенностью</dc:title>
  <dc:creator>Осадчий Владимир</dc:creator>
  <cp:lastModifiedBy>Осадчий Владимир</cp:lastModifiedBy>
  <cp:revision>188</cp:revision>
  <cp:lastPrinted>2012-02-08T11:58:47Z</cp:lastPrinted>
  <dcterms:created xsi:type="dcterms:W3CDTF">2011-10-28T07:57:55Z</dcterms:created>
  <dcterms:modified xsi:type="dcterms:W3CDTF">2012-02-17T05:37:27Z</dcterms:modified>
</cp:coreProperties>
</file>